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56" r:id="rId2"/>
    <p:sldId id="273" r:id="rId3"/>
    <p:sldId id="260" r:id="rId4"/>
    <p:sldId id="257" r:id="rId5"/>
    <p:sldId id="258" r:id="rId6"/>
    <p:sldId id="261" r:id="rId7"/>
    <p:sldId id="263" r:id="rId8"/>
    <p:sldId id="259" r:id="rId9"/>
    <p:sldId id="264" r:id="rId10"/>
    <p:sldId id="265" r:id="rId11"/>
    <p:sldId id="266" r:id="rId12"/>
    <p:sldId id="267" r:id="rId13"/>
    <p:sldId id="269" r:id="rId14"/>
    <p:sldId id="270" r:id="rId15"/>
    <p:sldId id="271" r:id="rId16"/>
    <p:sldId id="268" r:id="rId17"/>
    <p:sldId id="27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7E77701-856A-4A66-AA1A-B5802DEAD9E1}" type="datetimeFigureOut">
              <a:rPr lang="ru-RU" smtClean="0"/>
              <a:t>31.01.2022</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02A331D7-C93C-45B0-A174-ADC50C5BF1C5}"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052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7E77701-856A-4A66-AA1A-B5802DEAD9E1}" type="datetimeFigureOut">
              <a:rPr lang="ru-RU" smtClean="0"/>
              <a:t>31.01.2022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A331D7-C93C-45B0-A174-ADC50C5BF1C5}" type="slidenum">
              <a:rPr lang="ru-RU" smtClean="0"/>
              <a:t>‹#›</a:t>
            </a:fld>
            <a:endParaRPr lang="ru-RU"/>
          </a:p>
        </p:txBody>
      </p:sp>
    </p:spTree>
    <p:extLst>
      <p:ext uri="{BB962C8B-B14F-4D97-AF65-F5344CB8AC3E}">
        <p14:creationId xmlns:p14="http://schemas.microsoft.com/office/powerpoint/2010/main" val="255283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E77701-856A-4A66-AA1A-B5802DEAD9E1}" type="datetimeFigureOut">
              <a:rPr lang="ru-RU" smtClean="0"/>
              <a:t>31.01.2022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A331D7-C93C-45B0-A174-ADC50C5BF1C5}"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3675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E77701-856A-4A66-AA1A-B5802DEAD9E1}" type="datetimeFigureOut">
              <a:rPr lang="ru-RU" smtClean="0"/>
              <a:t>31.01.2022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A331D7-C93C-45B0-A174-ADC50C5BF1C5}"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4449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E77701-856A-4A66-AA1A-B5802DEAD9E1}" type="datetimeFigureOut">
              <a:rPr lang="ru-RU" smtClean="0"/>
              <a:t>31.01.2022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A331D7-C93C-45B0-A174-ADC50C5BF1C5}" type="slidenum">
              <a:rPr lang="ru-RU" smtClean="0"/>
              <a:t>‹#›</a:t>
            </a:fld>
            <a:endParaRPr lang="ru-RU"/>
          </a:p>
        </p:txBody>
      </p:sp>
    </p:spTree>
    <p:extLst>
      <p:ext uri="{BB962C8B-B14F-4D97-AF65-F5344CB8AC3E}">
        <p14:creationId xmlns:p14="http://schemas.microsoft.com/office/powerpoint/2010/main" val="925174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E77701-856A-4A66-AA1A-B5802DEAD9E1}" type="datetimeFigureOut">
              <a:rPr lang="ru-RU" smtClean="0"/>
              <a:t>31.01.2022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A331D7-C93C-45B0-A174-ADC50C5BF1C5}"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307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E77701-856A-4A66-AA1A-B5802DEAD9E1}" type="datetimeFigureOut">
              <a:rPr lang="ru-RU" smtClean="0"/>
              <a:t>31.01.2022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A331D7-C93C-45B0-A174-ADC50C5BF1C5}"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6381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7E77701-856A-4A66-AA1A-B5802DEAD9E1}" type="datetimeFigureOut">
              <a:rPr lang="ru-RU" smtClean="0"/>
              <a:t>31.01.2022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A331D7-C93C-45B0-A174-ADC50C5BF1C5}"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6065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7E77701-856A-4A66-AA1A-B5802DEAD9E1}" type="datetimeFigureOut">
              <a:rPr lang="ru-RU" smtClean="0"/>
              <a:t>31.01.2022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A331D7-C93C-45B0-A174-ADC50C5BF1C5}"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383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7E77701-856A-4A66-AA1A-B5802DEAD9E1}" type="datetimeFigureOut">
              <a:rPr lang="ru-RU" smtClean="0"/>
              <a:t>31.01.2022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A331D7-C93C-45B0-A174-ADC50C5BF1C5}" type="slidenum">
              <a:rPr lang="ru-RU" smtClean="0"/>
              <a:t>‹#›</a:t>
            </a:fld>
            <a:endParaRPr lang="ru-RU"/>
          </a:p>
        </p:txBody>
      </p:sp>
    </p:spTree>
    <p:extLst>
      <p:ext uri="{BB962C8B-B14F-4D97-AF65-F5344CB8AC3E}">
        <p14:creationId xmlns:p14="http://schemas.microsoft.com/office/powerpoint/2010/main" val="422177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E77701-856A-4A66-AA1A-B5802DEAD9E1}" type="datetimeFigureOut">
              <a:rPr lang="ru-RU" smtClean="0"/>
              <a:t>31.01.2022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A331D7-C93C-45B0-A174-ADC50C5BF1C5}"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8697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7E77701-856A-4A66-AA1A-B5802DEAD9E1}" type="datetimeFigureOut">
              <a:rPr lang="ru-RU" smtClean="0"/>
              <a:t>31.01.2022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A331D7-C93C-45B0-A174-ADC50C5BF1C5}" type="slidenum">
              <a:rPr lang="ru-RU" smtClean="0"/>
              <a:t>‹#›</a:t>
            </a:fld>
            <a:endParaRPr lang="ru-RU"/>
          </a:p>
        </p:txBody>
      </p:sp>
    </p:spTree>
    <p:extLst>
      <p:ext uri="{BB962C8B-B14F-4D97-AF65-F5344CB8AC3E}">
        <p14:creationId xmlns:p14="http://schemas.microsoft.com/office/powerpoint/2010/main" val="383457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7E77701-856A-4A66-AA1A-B5802DEAD9E1}" type="datetimeFigureOut">
              <a:rPr lang="ru-RU" smtClean="0"/>
              <a:t>31.01.2022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2A331D7-C93C-45B0-A174-ADC50C5BF1C5}"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2675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7E77701-856A-4A66-AA1A-B5802DEAD9E1}" type="datetimeFigureOut">
              <a:rPr lang="ru-RU" smtClean="0"/>
              <a:t>31.01.2022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2A331D7-C93C-45B0-A174-ADC50C5BF1C5}"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126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77701-856A-4A66-AA1A-B5802DEAD9E1}" type="datetimeFigureOut">
              <a:rPr lang="ru-RU" smtClean="0"/>
              <a:t>31.01.2022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2A331D7-C93C-45B0-A174-ADC50C5BF1C5}" type="slidenum">
              <a:rPr lang="ru-RU" smtClean="0"/>
              <a:t>‹#›</a:t>
            </a:fld>
            <a:endParaRPr lang="ru-RU"/>
          </a:p>
        </p:txBody>
      </p:sp>
    </p:spTree>
    <p:extLst>
      <p:ext uri="{BB962C8B-B14F-4D97-AF65-F5344CB8AC3E}">
        <p14:creationId xmlns:p14="http://schemas.microsoft.com/office/powerpoint/2010/main" val="29255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7E77701-856A-4A66-AA1A-B5802DEAD9E1}" type="datetimeFigureOut">
              <a:rPr lang="ru-RU" smtClean="0"/>
              <a:t>31.01.2022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A331D7-C93C-45B0-A174-ADC50C5BF1C5}"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334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7E77701-856A-4A66-AA1A-B5802DEAD9E1}" type="datetimeFigureOut">
              <a:rPr lang="ru-RU" smtClean="0"/>
              <a:t>31.01.2022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A331D7-C93C-45B0-A174-ADC50C5BF1C5}" type="slidenum">
              <a:rPr lang="ru-RU" smtClean="0"/>
              <a:t>‹#›</a:t>
            </a:fld>
            <a:endParaRPr lang="ru-RU"/>
          </a:p>
        </p:txBody>
      </p:sp>
    </p:spTree>
    <p:extLst>
      <p:ext uri="{BB962C8B-B14F-4D97-AF65-F5344CB8AC3E}">
        <p14:creationId xmlns:p14="http://schemas.microsoft.com/office/powerpoint/2010/main" val="279100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7E77701-856A-4A66-AA1A-B5802DEAD9E1}" type="datetimeFigureOut">
              <a:rPr lang="ru-RU" smtClean="0"/>
              <a:t>31.01.2022</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A331D7-C93C-45B0-A174-ADC50C5BF1C5}" type="slidenum">
              <a:rPr lang="ru-RU" smtClean="0"/>
              <a:t>‹#›</a:t>
            </a:fld>
            <a:endParaRPr lang="ru-RU"/>
          </a:p>
        </p:txBody>
      </p:sp>
    </p:spTree>
    <p:extLst>
      <p:ext uri="{BB962C8B-B14F-4D97-AF65-F5344CB8AC3E}">
        <p14:creationId xmlns:p14="http://schemas.microsoft.com/office/powerpoint/2010/main" val="63601966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Дәріс</a:t>
            </a:r>
            <a:r>
              <a:rPr lang="ru-RU" dirty="0" smtClean="0"/>
              <a:t>-</a:t>
            </a:r>
            <a:r>
              <a:rPr lang="kk-KZ" dirty="0"/>
              <a:t>2</a:t>
            </a:r>
            <a:endParaRPr lang="ru-RU" dirty="0"/>
          </a:p>
        </p:txBody>
      </p:sp>
      <p:sp>
        <p:nvSpPr>
          <p:cNvPr id="3" name="Объект 2"/>
          <p:cNvSpPr>
            <a:spLocks noGrp="1"/>
          </p:cNvSpPr>
          <p:nvPr>
            <p:ph idx="1"/>
          </p:nvPr>
        </p:nvSpPr>
        <p:spPr/>
        <p:txBody>
          <a:bodyPr/>
          <a:lstStyle/>
          <a:p>
            <a:pPr algn="ctr"/>
            <a:r>
              <a:rPr lang="kk-KZ" b="1" dirty="0">
                <a:solidFill>
                  <a:srgbClr val="FF0000"/>
                </a:solidFill>
              </a:rPr>
              <a:t>Жас ерекшелік психологиясының теориялық, практикалық мәселелері  Жас ерекшелік психологиясы дамуының негізгі бағыттары. Психикалық дамудың заңдылықтары.</a:t>
            </a:r>
            <a:endParaRPr lang="ru-RU" b="1" dirty="0">
              <a:solidFill>
                <a:srgbClr val="FF0000"/>
              </a:solidFill>
            </a:endParaRPr>
          </a:p>
        </p:txBody>
      </p:sp>
    </p:spTree>
    <p:extLst>
      <p:ext uri="{BB962C8B-B14F-4D97-AF65-F5344CB8AC3E}">
        <p14:creationId xmlns:p14="http://schemas.microsoft.com/office/powerpoint/2010/main" val="2957424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rPr>
              <a:t>С. Л. Рубинштейн </a:t>
            </a:r>
          </a:p>
        </p:txBody>
      </p:sp>
      <p:sp>
        <p:nvSpPr>
          <p:cNvPr id="3" name="Объект 2"/>
          <p:cNvSpPr>
            <a:spLocks noGrp="1"/>
          </p:cNvSpPr>
          <p:nvPr>
            <p:ph idx="1"/>
          </p:nvPr>
        </p:nvSpPr>
        <p:spPr/>
        <p:txBody>
          <a:bodyPr/>
          <a:lstStyle/>
          <a:p>
            <a:pPr algn="just"/>
            <a:r>
              <a:rPr lang="ru-RU" dirty="0" smtClean="0"/>
              <a:t>онтогенез </a:t>
            </a:r>
            <a:r>
              <a:rPr lang="ru-RU" dirty="0"/>
              <a:t>бен </a:t>
            </a:r>
            <a:r>
              <a:rPr lang="ru-RU" dirty="0" err="1"/>
              <a:t>социогенездегі</a:t>
            </a:r>
            <a:r>
              <a:rPr lang="ru-RU" dirty="0"/>
              <a:t> </a:t>
            </a:r>
            <a:r>
              <a:rPr lang="ru-RU" dirty="0" err="1"/>
              <a:t>ұқсастықтарды</a:t>
            </a:r>
            <a:r>
              <a:rPr lang="ru-RU" dirty="0"/>
              <a:t> </a:t>
            </a:r>
            <a:r>
              <a:rPr lang="ru-RU" dirty="0" err="1"/>
              <a:t>баланың</a:t>
            </a:r>
            <a:r>
              <a:rPr lang="ru-RU" dirty="0"/>
              <a:t> </a:t>
            </a:r>
            <a:r>
              <a:rPr lang="ru-RU" dirty="0" err="1"/>
              <a:t>онтогенезі</a:t>
            </a:r>
            <a:r>
              <a:rPr lang="ru-RU" dirty="0"/>
              <a:t> мен </a:t>
            </a:r>
            <a:r>
              <a:rPr lang="ru-RU" dirty="0" err="1"/>
              <a:t>адамзат</a:t>
            </a:r>
            <a:r>
              <a:rPr lang="ru-RU" dirty="0"/>
              <a:t> </a:t>
            </a:r>
            <a:r>
              <a:rPr lang="ru-RU" dirty="0" err="1"/>
              <a:t>тарихының</a:t>
            </a:r>
            <a:r>
              <a:rPr lang="ru-RU" dirty="0"/>
              <a:t> </a:t>
            </a:r>
            <a:r>
              <a:rPr lang="ru-RU" dirty="0" err="1"/>
              <a:t>дамуындағы</a:t>
            </a:r>
            <a:r>
              <a:rPr lang="ru-RU" dirty="0"/>
              <a:t> м</a:t>
            </a:r>
            <a:r>
              <a:rPr lang="en-US" dirty="0"/>
              <a:t>ə</a:t>
            </a:r>
            <a:r>
              <a:rPr lang="ru-RU" dirty="0" err="1" smtClean="0"/>
              <a:t>дени</a:t>
            </a:r>
            <a:r>
              <a:rPr lang="ru-RU" dirty="0" smtClean="0"/>
              <a:t> </a:t>
            </a:r>
            <a:r>
              <a:rPr lang="ru-RU" dirty="0" err="1" smtClean="0"/>
              <a:t>тарихи</a:t>
            </a:r>
            <a:r>
              <a:rPr lang="ru-RU" dirty="0" smtClean="0"/>
              <a:t> </a:t>
            </a:r>
            <a:r>
              <a:rPr lang="ru-RU" dirty="0" err="1"/>
              <a:t>заңдардың</a:t>
            </a:r>
            <a:r>
              <a:rPr lang="ru-RU" dirty="0"/>
              <a:t> </a:t>
            </a:r>
            <a:r>
              <a:rPr lang="ru-RU" dirty="0" err="1"/>
              <a:t>бірлігімен</a:t>
            </a:r>
            <a:r>
              <a:rPr lang="ru-RU" dirty="0"/>
              <a:t> </a:t>
            </a:r>
            <a:r>
              <a:rPr lang="ru-RU" dirty="0" err="1"/>
              <a:t>шарттандырып</a:t>
            </a:r>
            <a:r>
              <a:rPr lang="ru-RU" dirty="0"/>
              <a:t>, </a:t>
            </a:r>
            <a:r>
              <a:rPr lang="ru-RU" dirty="0" err="1"/>
              <a:t>олардың</a:t>
            </a:r>
            <a:r>
              <a:rPr lang="ru-RU" dirty="0"/>
              <a:t> </a:t>
            </a:r>
            <a:r>
              <a:rPr lang="ru-RU" dirty="0" err="1" smtClean="0"/>
              <a:t>шынайы</a:t>
            </a:r>
            <a:r>
              <a:rPr lang="ru-RU" dirty="0" smtClean="0"/>
              <a:t> </a:t>
            </a:r>
            <a:r>
              <a:rPr lang="ru-RU" dirty="0" err="1"/>
              <a:t>табиғатын</a:t>
            </a:r>
            <a:r>
              <a:rPr lang="ru-RU" dirty="0"/>
              <a:t> </a:t>
            </a:r>
            <a:r>
              <a:rPr lang="ru-RU" dirty="0" err="1"/>
              <a:t>түсіндіруге</a:t>
            </a:r>
            <a:r>
              <a:rPr lang="ru-RU" dirty="0"/>
              <a:t> </a:t>
            </a:r>
            <a:r>
              <a:rPr lang="ru-RU" dirty="0" err="1"/>
              <a:t>тырысқан</a:t>
            </a:r>
            <a:r>
              <a:rPr lang="ru-RU" dirty="0"/>
              <a:t>. </a:t>
            </a:r>
            <a:r>
              <a:rPr lang="ru-RU" dirty="0" err="1"/>
              <a:t>Яғни</a:t>
            </a:r>
            <a:r>
              <a:rPr lang="ru-RU" dirty="0"/>
              <a:t>, </a:t>
            </a:r>
            <a:r>
              <a:rPr lang="ru-RU" dirty="0" err="1"/>
              <a:t>адамзат</a:t>
            </a:r>
            <a:r>
              <a:rPr lang="ru-RU" dirty="0"/>
              <a:t> </a:t>
            </a:r>
            <a:r>
              <a:rPr lang="ru-RU" dirty="0" err="1"/>
              <a:t>қоғамның</a:t>
            </a:r>
            <a:r>
              <a:rPr lang="ru-RU" dirty="0"/>
              <a:t> </a:t>
            </a:r>
            <a:r>
              <a:rPr lang="ru-RU" dirty="0" err="1" smtClean="0"/>
              <a:t>жетістіктерін</a:t>
            </a:r>
            <a:r>
              <a:rPr lang="ru-RU" dirty="0" smtClean="0"/>
              <a:t> </a:t>
            </a:r>
            <a:r>
              <a:rPr lang="ru-RU" dirty="0" err="1"/>
              <a:t>анықтайтын</a:t>
            </a:r>
            <a:r>
              <a:rPr lang="ru-RU" dirty="0"/>
              <a:t> м</a:t>
            </a:r>
            <a:r>
              <a:rPr lang="en-US" dirty="0"/>
              <a:t>ə</a:t>
            </a:r>
            <a:r>
              <a:rPr lang="ru-RU" dirty="0" err="1"/>
              <a:t>дениетті</a:t>
            </a:r>
            <a:r>
              <a:rPr lang="ru-RU" dirty="0"/>
              <a:t> </a:t>
            </a:r>
            <a:r>
              <a:rPr lang="ru-RU" dirty="0" err="1"/>
              <a:t>қалыптастырса</a:t>
            </a:r>
            <a:r>
              <a:rPr lang="ru-RU" dirty="0"/>
              <a:t>, бала даму </a:t>
            </a:r>
            <a:r>
              <a:rPr lang="ru-RU" dirty="0" err="1"/>
              <a:t>үдерісінде</a:t>
            </a:r>
            <a:r>
              <a:rPr lang="ru-RU" dirty="0"/>
              <a:t> </a:t>
            </a:r>
            <a:r>
              <a:rPr lang="ru-RU" dirty="0" err="1"/>
              <a:t>адамзаттың</a:t>
            </a:r>
            <a:r>
              <a:rPr lang="ru-RU" dirty="0"/>
              <a:t> м</a:t>
            </a:r>
            <a:r>
              <a:rPr lang="en-US" dirty="0"/>
              <a:t>ə</a:t>
            </a:r>
            <a:r>
              <a:rPr lang="ru-RU" dirty="0" err="1"/>
              <a:t>дени</a:t>
            </a:r>
            <a:r>
              <a:rPr lang="ru-RU" dirty="0"/>
              <a:t> т</a:t>
            </a:r>
            <a:r>
              <a:rPr lang="en-US" dirty="0"/>
              <a:t>ə</a:t>
            </a:r>
            <a:r>
              <a:rPr lang="ru-RU" dirty="0" err="1"/>
              <a:t>жірибесін</a:t>
            </a:r>
            <a:r>
              <a:rPr lang="ru-RU" dirty="0"/>
              <a:t> </a:t>
            </a:r>
            <a:r>
              <a:rPr lang="ru-RU" dirty="0" err="1"/>
              <a:t>иеленеді</a:t>
            </a:r>
            <a:r>
              <a:rPr lang="ru-RU" dirty="0"/>
              <a:t>. </a:t>
            </a:r>
          </a:p>
        </p:txBody>
      </p:sp>
    </p:spTree>
    <p:extLst>
      <p:ext uri="{BB962C8B-B14F-4D97-AF65-F5344CB8AC3E}">
        <p14:creationId xmlns:p14="http://schemas.microsoft.com/office/powerpoint/2010/main" val="4006568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err="1">
                <a:solidFill>
                  <a:srgbClr val="FF0000"/>
                </a:solidFill>
              </a:rPr>
              <a:t>Үйрену</a:t>
            </a:r>
            <a:r>
              <a:rPr lang="ru-RU" sz="2400" dirty="0">
                <a:solidFill>
                  <a:srgbClr val="FF0000"/>
                </a:solidFill>
              </a:rPr>
              <a:t> </a:t>
            </a:r>
            <a:r>
              <a:rPr lang="ru-RU" sz="2400" dirty="0" err="1">
                <a:solidFill>
                  <a:srgbClr val="FF0000"/>
                </a:solidFill>
              </a:rPr>
              <a:t>ретінде</a:t>
            </a:r>
            <a:r>
              <a:rPr lang="ru-RU" sz="2400" dirty="0">
                <a:solidFill>
                  <a:srgbClr val="FF0000"/>
                </a:solidFill>
              </a:rPr>
              <a:t> даму </a:t>
            </a:r>
            <a:r>
              <a:rPr lang="ru-RU" sz="2400" dirty="0" err="1">
                <a:solidFill>
                  <a:srgbClr val="FF0000"/>
                </a:solidFill>
              </a:rPr>
              <a:t>теориялары</a:t>
            </a:r>
            <a:r>
              <a:rPr lang="ru-RU" sz="2400" dirty="0">
                <a:solidFill>
                  <a:srgbClr val="FF0000"/>
                </a:solidFill>
              </a:rPr>
              <a:t> орта </a:t>
            </a:r>
            <a:r>
              <a:rPr lang="ru-RU" sz="2400" dirty="0" err="1">
                <a:solidFill>
                  <a:srgbClr val="FF0000"/>
                </a:solidFill>
              </a:rPr>
              <a:t>факторларының</a:t>
            </a:r>
            <a:r>
              <a:rPr lang="ru-RU" sz="2400" dirty="0">
                <a:solidFill>
                  <a:srgbClr val="FF0000"/>
                </a:solidFill>
              </a:rPr>
              <a:t> </a:t>
            </a:r>
            <a:r>
              <a:rPr lang="ru-RU" sz="2400" dirty="0" err="1">
                <a:solidFill>
                  <a:srgbClr val="FF0000"/>
                </a:solidFill>
              </a:rPr>
              <a:t>басымдылығынан</a:t>
            </a:r>
            <a:r>
              <a:rPr lang="ru-RU" sz="2400" dirty="0">
                <a:solidFill>
                  <a:srgbClr val="FF0000"/>
                </a:solidFill>
              </a:rPr>
              <a:t> </a:t>
            </a:r>
            <a:r>
              <a:rPr lang="ru-RU" sz="2400" dirty="0" err="1">
                <a:solidFill>
                  <a:srgbClr val="FF0000"/>
                </a:solidFill>
              </a:rPr>
              <a:t>бастау</a:t>
            </a:r>
            <a:r>
              <a:rPr lang="ru-RU" sz="2400" dirty="0">
                <a:solidFill>
                  <a:srgbClr val="FF0000"/>
                </a:solidFill>
              </a:rPr>
              <a:t> </a:t>
            </a:r>
            <a:r>
              <a:rPr lang="ru-RU" sz="2400" dirty="0" err="1">
                <a:solidFill>
                  <a:srgbClr val="FF0000"/>
                </a:solidFill>
              </a:rPr>
              <a:t>алады</a:t>
            </a:r>
            <a:r>
              <a:rPr lang="ru-RU" sz="2400" dirty="0">
                <a:solidFill>
                  <a:srgbClr val="FF0000"/>
                </a:solidFill>
              </a:rPr>
              <a:t>. Даму </a:t>
            </a:r>
            <a:r>
              <a:rPr lang="ru-RU" sz="2400" dirty="0" err="1">
                <a:solidFill>
                  <a:srgbClr val="FF0000"/>
                </a:solidFill>
              </a:rPr>
              <a:t>ұғымында</a:t>
            </a:r>
            <a:r>
              <a:rPr lang="ru-RU" sz="2400" dirty="0">
                <a:solidFill>
                  <a:srgbClr val="FF0000"/>
                </a:solidFill>
              </a:rPr>
              <a:t> эмпиризм </a:t>
            </a:r>
            <a:r>
              <a:rPr lang="ru-RU" sz="2400" dirty="0" err="1">
                <a:solidFill>
                  <a:srgbClr val="FF0000"/>
                </a:solidFill>
              </a:rPr>
              <a:t>теориясы</a:t>
            </a:r>
            <a:r>
              <a:rPr lang="ru-RU" sz="2400" dirty="0">
                <a:solidFill>
                  <a:srgbClr val="FF0000"/>
                </a:solidFill>
              </a:rPr>
              <a:t>. Дж. </a:t>
            </a:r>
            <a:r>
              <a:rPr lang="ru-RU" sz="2400" dirty="0" err="1">
                <a:solidFill>
                  <a:srgbClr val="FF0000"/>
                </a:solidFill>
              </a:rPr>
              <a:t>Локктың</a:t>
            </a:r>
            <a:r>
              <a:rPr lang="ru-RU" sz="2400" dirty="0">
                <a:solidFill>
                  <a:srgbClr val="FF0000"/>
                </a:solidFill>
              </a:rPr>
              <a:t> </a:t>
            </a:r>
            <a:r>
              <a:rPr lang="ru-RU" sz="2400" dirty="0" err="1">
                <a:solidFill>
                  <a:srgbClr val="FF0000"/>
                </a:solidFill>
              </a:rPr>
              <a:t>еңбектерінде</a:t>
            </a:r>
            <a:r>
              <a:rPr lang="ru-RU" sz="2400" dirty="0">
                <a:solidFill>
                  <a:srgbClr val="FF0000"/>
                </a:solidFill>
              </a:rPr>
              <a:t> </a:t>
            </a:r>
            <a:r>
              <a:rPr lang="ru-RU" sz="2400" dirty="0" err="1">
                <a:solidFill>
                  <a:srgbClr val="FF0000"/>
                </a:solidFill>
              </a:rPr>
              <a:t>бастау</a:t>
            </a:r>
            <a:r>
              <a:rPr lang="ru-RU" sz="2400" dirty="0">
                <a:solidFill>
                  <a:srgbClr val="FF0000"/>
                </a:solidFill>
              </a:rPr>
              <a:t> </a:t>
            </a:r>
            <a:r>
              <a:rPr lang="ru-RU" sz="2400" dirty="0" err="1">
                <a:solidFill>
                  <a:srgbClr val="FF0000"/>
                </a:solidFill>
              </a:rPr>
              <a:t>алды</a:t>
            </a:r>
            <a:r>
              <a:rPr lang="ru-RU" sz="2400" dirty="0">
                <a:solidFill>
                  <a:srgbClr val="FF0000"/>
                </a:solidFill>
              </a:rPr>
              <a:t>.</a:t>
            </a:r>
          </a:p>
        </p:txBody>
      </p:sp>
      <p:sp>
        <p:nvSpPr>
          <p:cNvPr id="3" name="Объект 2"/>
          <p:cNvSpPr>
            <a:spLocks noGrp="1"/>
          </p:cNvSpPr>
          <p:nvPr>
            <p:ph idx="1"/>
          </p:nvPr>
        </p:nvSpPr>
        <p:spPr/>
        <p:txBody>
          <a:bodyPr>
            <a:normAutofit/>
          </a:bodyPr>
          <a:lstStyle/>
          <a:p>
            <a:pPr algn="just"/>
            <a:r>
              <a:rPr lang="ru-RU" dirty="0" smtClean="0"/>
              <a:t>1699 </a:t>
            </a:r>
            <a:r>
              <a:rPr lang="ru-RU" dirty="0" err="1"/>
              <a:t>жылы</a:t>
            </a:r>
            <a:r>
              <a:rPr lang="ru-RU" dirty="0"/>
              <a:t> </a:t>
            </a:r>
            <a:r>
              <a:rPr lang="ru-RU" dirty="0" err="1"/>
              <a:t>оның</a:t>
            </a:r>
            <a:r>
              <a:rPr lang="ru-RU" dirty="0"/>
              <a:t> «таза </a:t>
            </a:r>
            <a:r>
              <a:rPr lang="ru-RU" dirty="0" err="1"/>
              <a:t>тақта</a:t>
            </a:r>
            <a:r>
              <a:rPr lang="ru-RU" dirty="0"/>
              <a:t>» </a:t>
            </a:r>
            <a:r>
              <a:rPr lang="ru-RU" dirty="0" err="1"/>
              <a:t>теориясының</a:t>
            </a:r>
            <a:r>
              <a:rPr lang="ru-RU" dirty="0"/>
              <a:t> </a:t>
            </a:r>
            <a:r>
              <a:rPr lang="ru-RU" dirty="0" err="1"/>
              <a:t>негізгі</a:t>
            </a:r>
            <a:r>
              <a:rPr lang="ru-RU" dirty="0"/>
              <a:t> </a:t>
            </a:r>
            <a:r>
              <a:rPr lang="ru-RU" dirty="0" err="1"/>
              <a:t>тұрғыларын</a:t>
            </a:r>
            <a:r>
              <a:rPr lang="ru-RU" dirty="0"/>
              <a:t> </a:t>
            </a:r>
            <a:r>
              <a:rPr lang="ru-RU" dirty="0" err="1"/>
              <a:t>түсіндіруде</a:t>
            </a:r>
            <a:r>
              <a:rPr lang="ru-RU" dirty="0"/>
              <a:t> </a:t>
            </a:r>
            <a:r>
              <a:rPr lang="ru-RU" dirty="0" err="1"/>
              <a:t>бағдарламалаушы</a:t>
            </a:r>
            <a:r>
              <a:rPr lang="ru-RU" dirty="0"/>
              <a:t>: «</a:t>
            </a:r>
            <a:r>
              <a:rPr lang="ru-RU" dirty="0" err="1"/>
              <a:t>Оқыту</a:t>
            </a:r>
            <a:r>
              <a:rPr lang="ru-RU" dirty="0"/>
              <a:t> </a:t>
            </a:r>
            <a:r>
              <a:rPr lang="ru-RU" dirty="0" err="1"/>
              <a:t>жайында</a:t>
            </a:r>
            <a:r>
              <a:rPr lang="ru-RU" dirty="0"/>
              <a:t> </a:t>
            </a:r>
            <a:r>
              <a:rPr lang="ru-RU" dirty="0" err="1"/>
              <a:t>кейбір</a:t>
            </a:r>
            <a:r>
              <a:rPr lang="ru-RU" dirty="0"/>
              <a:t> </a:t>
            </a:r>
            <a:r>
              <a:rPr lang="ru-RU" dirty="0" err="1"/>
              <a:t>ойлар</a:t>
            </a:r>
            <a:r>
              <a:rPr lang="ru-RU" dirty="0"/>
              <a:t>» </a:t>
            </a:r>
            <a:r>
              <a:rPr lang="ru-RU" dirty="0" err="1"/>
              <a:t>атты</a:t>
            </a:r>
            <a:r>
              <a:rPr lang="ru-RU" dirty="0"/>
              <a:t> </a:t>
            </a:r>
            <a:r>
              <a:rPr lang="ru-RU" dirty="0" err="1"/>
              <a:t>еңбегі</a:t>
            </a:r>
            <a:r>
              <a:rPr lang="ru-RU" dirty="0"/>
              <a:t> </a:t>
            </a:r>
            <a:r>
              <a:rPr lang="ru-RU" dirty="0" err="1"/>
              <a:t>жарияланады</a:t>
            </a:r>
            <a:r>
              <a:rPr lang="ru-RU" dirty="0"/>
              <a:t>. Дж. </a:t>
            </a:r>
            <a:r>
              <a:rPr lang="ru-RU" dirty="0" err="1"/>
              <a:t>Локктың</a:t>
            </a:r>
            <a:r>
              <a:rPr lang="ru-RU" dirty="0"/>
              <a:t> </a:t>
            </a:r>
            <a:r>
              <a:rPr lang="ru-RU" dirty="0" err="1"/>
              <a:t>пікірінше</a:t>
            </a:r>
            <a:r>
              <a:rPr lang="ru-RU" dirty="0"/>
              <a:t>, </a:t>
            </a:r>
            <a:r>
              <a:rPr lang="ru-RU" dirty="0" err="1"/>
              <a:t>балалардың</a:t>
            </a:r>
            <a:r>
              <a:rPr lang="ru-RU" dirty="0"/>
              <a:t> </a:t>
            </a:r>
            <a:r>
              <a:rPr lang="ru-RU" dirty="0" err="1"/>
              <a:t>барлығы</a:t>
            </a:r>
            <a:r>
              <a:rPr lang="ru-RU" dirty="0"/>
              <a:t> </a:t>
            </a:r>
            <a:r>
              <a:rPr lang="en-US" dirty="0"/>
              <a:t>ə</a:t>
            </a:r>
            <a:r>
              <a:rPr lang="ru-RU" dirty="0" err="1"/>
              <a:t>ртүрлі</a:t>
            </a:r>
            <a:r>
              <a:rPr lang="ru-RU" dirty="0"/>
              <a:t> </a:t>
            </a:r>
            <a:r>
              <a:rPr lang="ru-RU" dirty="0" err="1"/>
              <a:t>тума</a:t>
            </a:r>
            <a:r>
              <a:rPr lang="ru-RU" dirty="0"/>
              <a:t> </a:t>
            </a:r>
            <a:r>
              <a:rPr lang="ru-RU" dirty="0" err="1"/>
              <a:t>ерекшеліктерімен</a:t>
            </a:r>
            <a:r>
              <a:rPr lang="ru-RU" dirty="0"/>
              <a:t>, м</a:t>
            </a:r>
            <a:r>
              <a:rPr lang="en-US" dirty="0"/>
              <a:t>ə</a:t>
            </a:r>
            <a:r>
              <a:rPr lang="ru-RU" dirty="0"/>
              <a:t>селен, </a:t>
            </a:r>
            <a:r>
              <a:rPr lang="ru-RU" dirty="0" err="1"/>
              <a:t>темпераментімен</a:t>
            </a:r>
            <a:r>
              <a:rPr lang="ru-RU" dirty="0"/>
              <a:t> </a:t>
            </a:r>
            <a:r>
              <a:rPr lang="ru-RU" dirty="0" err="1"/>
              <a:t>дүниеге</a:t>
            </a:r>
            <a:r>
              <a:rPr lang="ru-RU" dirty="0"/>
              <a:t> </a:t>
            </a:r>
            <a:r>
              <a:rPr lang="ru-RU" dirty="0" err="1"/>
              <a:t>келеді</a:t>
            </a:r>
            <a:r>
              <a:rPr lang="ru-RU" dirty="0"/>
              <a:t>. </a:t>
            </a:r>
            <a:r>
              <a:rPr lang="ru-RU" dirty="0" err="1"/>
              <a:t>Ол</a:t>
            </a:r>
            <a:r>
              <a:rPr lang="ru-RU" dirty="0"/>
              <a:t> </a:t>
            </a:r>
            <a:r>
              <a:rPr lang="ru-RU" dirty="0" err="1"/>
              <a:t>айырмашылықтар</a:t>
            </a:r>
            <a:r>
              <a:rPr lang="ru-RU" dirty="0"/>
              <a:t> </a:t>
            </a:r>
            <a:r>
              <a:rPr lang="ru-RU" dirty="0" err="1"/>
              <a:t>ескерілгенімен</a:t>
            </a:r>
            <a:r>
              <a:rPr lang="ru-RU" dirty="0"/>
              <a:t>, </a:t>
            </a:r>
            <a:r>
              <a:rPr lang="ru-RU" dirty="0" err="1"/>
              <a:t>олар</a:t>
            </a:r>
            <a:r>
              <a:rPr lang="ru-RU" dirty="0"/>
              <a:t> </a:t>
            </a:r>
            <a:r>
              <a:rPr lang="ru-RU" dirty="0" err="1"/>
              <a:t>дамудың</a:t>
            </a:r>
            <a:r>
              <a:rPr lang="ru-RU" dirty="0"/>
              <a:t> </a:t>
            </a:r>
            <a:r>
              <a:rPr lang="ru-RU" dirty="0" err="1"/>
              <a:t>заңдылықтары</a:t>
            </a:r>
            <a:r>
              <a:rPr lang="ru-RU" dirty="0"/>
              <a:t> мен н</a:t>
            </a:r>
            <a:r>
              <a:rPr lang="en-US" dirty="0"/>
              <a:t>ə</a:t>
            </a:r>
            <a:r>
              <a:rPr lang="ru-RU" dirty="0" err="1"/>
              <a:t>тижелерін</a:t>
            </a:r>
            <a:r>
              <a:rPr lang="ru-RU" dirty="0"/>
              <a:t> </a:t>
            </a:r>
            <a:r>
              <a:rPr lang="ru-RU" dirty="0" err="1"/>
              <a:t>анықтамайды</a:t>
            </a:r>
            <a:r>
              <a:rPr lang="ru-RU" dirty="0"/>
              <a:t>. </a:t>
            </a:r>
            <a:r>
              <a:rPr lang="ru-RU" dirty="0" err="1"/>
              <a:t>Соңғысы</a:t>
            </a:r>
            <a:r>
              <a:rPr lang="ru-RU" dirty="0"/>
              <a:t> т</a:t>
            </a:r>
            <a:r>
              <a:rPr lang="en-US" dirty="0"/>
              <a:t>ə</a:t>
            </a:r>
            <a:r>
              <a:rPr lang="ru-RU" dirty="0" err="1"/>
              <a:t>рбиемен</a:t>
            </a:r>
            <a:r>
              <a:rPr lang="ru-RU" dirty="0"/>
              <a:t> ж</a:t>
            </a:r>
            <a:r>
              <a:rPr lang="en-US" dirty="0"/>
              <a:t>ə</a:t>
            </a:r>
            <a:r>
              <a:rPr lang="ru-RU" dirty="0"/>
              <a:t>не </a:t>
            </a:r>
            <a:r>
              <a:rPr lang="ru-RU" dirty="0" err="1"/>
              <a:t>ортамен</a:t>
            </a:r>
            <a:r>
              <a:rPr lang="ru-RU" dirty="0"/>
              <a:t> </a:t>
            </a:r>
            <a:r>
              <a:rPr lang="ru-RU" dirty="0" err="1"/>
              <a:t>анықталады</a:t>
            </a:r>
            <a:r>
              <a:rPr lang="ru-RU" dirty="0"/>
              <a:t>. </a:t>
            </a:r>
            <a:r>
              <a:rPr lang="ru-RU" dirty="0" err="1"/>
              <a:t>Зерттеушінің</a:t>
            </a:r>
            <a:r>
              <a:rPr lang="ru-RU" dirty="0"/>
              <a:t> </a:t>
            </a:r>
            <a:r>
              <a:rPr lang="ru-RU" dirty="0" err="1"/>
              <a:t>ойынша</a:t>
            </a:r>
            <a:r>
              <a:rPr lang="ru-RU" dirty="0"/>
              <a:t> </a:t>
            </a:r>
            <a:r>
              <a:rPr lang="ru-RU" dirty="0" err="1"/>
              <a:t>адам</a:t>
            </a:r>
            <a:r>
              <a:rPr lang="ru-RU" dirty="0"/>
              <a:t> </a:t>
            </a:r>
            <a:r>
              <a:rPr lang="ru-RU" dirty="0" err="1"/>
              <a:t>тумысынан</a:t>
            </a:r>
            <a:r>
              <a:rPr lang="ru-RU" dirty="0"/>
              <a:t> «таза </a:t>
            </a:r>
            <a:r>
              <a:rPr lang="ru-RU" dirty="0" err="1"/>
              <a:t>тақта</a:t>
            </a:r>
            <a:r>
              <a:rPr lang="ru-RU" dirty="0"/>
              <a:t>» </a:t>
            </a:r>
            <a:r>
              <a:rPr lang="ru-RU" dirty="0" err="1"/>
              <a:t>іспеттес</a:t>
            </a:r>
            <a:r>
              <a:rPr lang="ru-RU" dirty="0"/>
              <a:t> </a:t>
            </a:r>
            <a:r>
              <a:rPr lang="ru-RU" dirty="0" err="1"/>
              <a:t>болады</a:t>
            </a:r>
            <a:r>
              <a:rPr lang="ru-RU" dirty="0"/>
              <a:t>. </a:t>
            </a:r>
            <a:r>
              <a:rPr lang="ru-RU" dirty="0" err="1"/>
              <a:t>Ол</a:t>
            </a:r>
            <a:r>
              <a:rPr lang="ru-RU" dirty="0"/>
              <a:t> </a:t>
            </a:r>
            <a:r>
              <a:rPr lang="ru-RU" dirty="0" err="1"/>
              <a:t>толған</a:t>
            </a:r>
            <a:r>
              <a:rPr lang="ru-RU" dirty="0"/>
              <a:t> </a:t>
            </a:r>
            <a:r>
              <a:rPr lang="ru-RU" dirty="0" err="1"/>
              <a:t>сайын</a:t>
            </a:r>
            <a:r>
              <a:rPr lang="ru-RU" dirty="0"/>
              <a:t> </a:t>
            </a:r>
            <a:r>
              <a:rPr lang="ru-RU" dirty="0" err="1"/>
              <a:t>біздің</a:t>
            </a:r>
            <a:r>
              <a:rPr lang="ru-RU" dirty="0"/>
              <a:t> </a:t>
            </a:r>
            <a:r>
              <a:rPr lang="ru-RU" dirty="0" err="1"/>
              <a:t>санамызды</a:t>
            </a:r>
            <a:r>
              <a:rPr lang="ru-RU" dirty="0"/>
              <a:t> </a:t>
            </a:r>
            <a:r>
              <a:rPr lang="ru-RU" dirty="0" err="1"/>
              <a:t>анықтайды</a:t>
            </a:r>
            <a:r>
              <a:rPr lang="ru-RU" dirty="0"/>
              <a:t>.</a:t>
            </a:r>
          </a:p>
        </p:txBody>
      </p:sp>
    </p:spTree>
    <p:extLst>
      <p:ext uri="{BB962C8B-B14F-4D97-AF65-F5344CB8AC3E}">
        <p14:creationId xmlns:p14="http://schemas.microsoft.com/office/powerpoint/2010/main" val="3870427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solidFill>
                  <a:srgbClr val="FF0000"/>
                </a:solidFill>
              </a:rPr>
              <a:t>Бихевиористер</a:t>
            </a:r>
            <a:endParaRPr lang="ru-RU" dirty="0">
              <a:solidFill>
                <a:srgbClr val="FF0000"/>
              </a:solidFill>
            </a:endParaRPr>
          </a:p>
        </p:txBody>
      </p:sp>
      <p:sp>
        <p:nvSpPr>
          <p:cNvPr id="3" name="Объект 2"/>
          <p:cNvSpPr>
            <a:spLocks noGrp="1"/>
          </p:cNvSpPr>
          <p:nvPr>
            <p:ph idx="1"/>
          </p:nvPr>
        </p:nvSpPr>
        <p:spPr/>
        <p:txBody>
          <a:bodyPr>
            <a:normAutofit fontScale="92500"/>
          </a:bodyPr>
          <a:lstStyle/>
          <a:p>
            <a:pPr algn="just"/>
            <a:r>
              <a:rPr lang="ru-RU" dirty="0" err="1" smtClean="0"/>
              <a:t>балаға</a:t>
            </a:r>
            <a:r>
              <a:rPr lang="ru-RU" dirty="0" smtClean="0"/>
              <a:t> </a:t>
            </a:r>
            <a:r>
              <a:rPr lang="ru-RU" dirty="0" err="1"/>
              <a:t>дүниеге</a:t>
            </a:r>
            <a:r>
              <a:rPr lang="ru-RU" dirty="0"/>
              <a:t> </a:t>
            </a:r>
            <a:r>
              <a:rPr lang="ru-RU" dirty="0" err="1"/>
              <a:t>келген</a:t>
            </a:r>
            <a:r>
              <a:rPr lang="ru-RU" dirty="0"/>
              <a:t> </a:t>
            </a:r>
            <a:r>
              <a:rPr lang="ru-RU" dirty="0" err="1"/>
              <a:t>мезетінен</a:t>
            </a:r>
            <a:r>
              <a:rPr lang="ru-RU" dirty="0"/>
              <a:t> </a:t>
            </a:r>
            <a:r>
              <a:rPr lang="ru-RU" dirty="0" err="1"/>
              <a:t>бастап</a:t>
            </a:r>
            <a:r>
              <a:rPr lang="ru-RU" dirty="0"/>
              <a:t> </a:t>
            </a:r>
            <a:r>
              <a:rPr lang="ru-RU" dirty="0" err="1"/>
              <a:t>ортаға</a:t>
            </a:r>
            <a:r>
              <a:rPr lang="ru-RU" dirty="0"/>
              <a:t> </a:t>
            </a:r>
            <a:r>
              <a:rPr lang="ru-RU" dirty="0" err="1"/>
              <a:t>икемделуін</a:t>
            </a:r>
            <a:r>
              <a:rPr lang="ru-RU" dirty="0"/>
              <a:t> </a:t>
            </a:r>
            <a:r>
              <a:rPr lang="ru-RU" dirty="0" err="1"/>
              <a:t>қамтамасыз</a:t>
            </a:r>
            <a:r>
              <a:rPr lang="ru-RU" dirty="0"/>
              <a:t> </a:t>
            </a:r>
            <a:r>
              <a:rPr lang="ru-RU" dirty="0" err="1"/>
              <a:t>ететін</a:t>
            </a:r>
            <a:r>
              <a:rPr lang="ru-RU" dirty="0"/>
              <a:t> </a:t>
            </a:r>
            <a:r>
              <a:rPr lang="ru-RU" dirty="0" err="1"/>
              <a:t>мінез-құлық</a:t>
            </a:r>
            <a:r>
              <a:rPr lang="ru-RU" dirty="0"/>
              <a:t> </a:t>
            </a:r>
            <a:r>
              <a:rPr lang="ru-RU" dirty="0" err="1"/>
              <a:t>реакцияларының</a:t>
            </a:r>
            <a:r>
              <a:rPr lang="ru-RU" dirty="0"/>
              <a:t> аз </a:t>
            </a:r>
            <a:r>
              <a:rPr lang="ru-RU" dirty="0" err="1"/>
              <a:t>жиынтығы</a:t>
            </a:r>
            <a:r>
              <a:rPr lang="ru-RU" dirty="0"/>
              <a:t> </a:t>
            </a:r>
            <a:r>
              <a:rPr lang="ru-RU" dirty="0" err="1"/>
              <a:t>беріледі</a:t>
            </a:r>
            <a:r>
              <a:rPr lang="ru-RU" dirty="0"/>
              <a:t> </a:t>
            </a:r>
            <a:r>
              <a:rPr lang="ru-RU" dirty="0" err="1"/>
              <a:t>деп</a:t>
            </a:r>
            <a:r>
              <a:rPr lang="ru-RU" dirty="0"/>
              <a:t> </a:t>
            </a:r>
            <a:r>
              <a:rPr lang="ru-RU" dirty="0" err="1"/>
              <a:t>есептеген</a:t>
            </a:r>
            <a:r>
              <a:rPr lang="ru-RU" dirty="0"/>
              <a:t>. </a:t>
            </a:r>
            <a:r>
              <a:rPr lang="ru-RU" dirty="0" err="1" smtClean="0"/>
              <a:t>Сондықтан</a:t>
            </a:r>
            <a:r>
              <a:rPr lang="ru-RU" dirty="0" smtClean="0"/>
              <a:t> </a:t>
            </a:r>
            <a:r>
              <a:rPr lang="ru-RU" dirty="0" err="1"/>
              <a:t>өмірінің</a:t>
            </a:r>
            <a:r>
              <a:rPr lang="ru-RU" dirty="0"/>
              <a:t> </a:t>
            </a:r>
            <a:r>
              <a:rPr lang="ru-RU" dirty="0" err="1"/>
              <a:t>алғашқы</a:t>
            </a:r>
            <a:r>
              <a:rPr lang="ru-RU" dirty="0"/>
              <a:t> </a:t>
            </a:r>
            <a:r>
              <a:rPr lang="ru-RU" dirty="0" err="1"/>
              <a:t>күндерінен</a:t>
            </a:r>
            <a:r>
              <a:rPr lang="ru-RU" dirty="0"/>
              <a:t> </a:t>
            </a:r>
            <a:r>
              <a:rPr lang="ru-RU" dirty="0" err="1"/>
              <a:t>үйрену</a:t>
            </a:r>
            <a:r>
              <a:rPr lang="ru-RU" dirty="0"/>
              <a:t> </a:t>
            </a:r>
            <a:r>
              <a:rPr lang="ru-RU" dirty="0" err="1"/>
              <a:t>үдерістері</a:t>
            </a:r>
            <a:r>
              <a:rPr lang="ru-RU" dirty="0"/>
              <a:t> </a:t>
            </a:r>
            <a:r>
              <a:rPr lang="ru-RU" dirty="0" err="1"/>
              <a:t>жетекші</a:t>
            </a:r>
            <a:r>
              <a:rPr lang="ru-RU" dirty="0"/>
              <a:t> </a:t>
            </a:r>
            <a:r>
              <a:rPr lang="ru-RU" dirty="0" err="1"/>
              <a:t>орынға</a:t>
            </a:r>
            <a:r>
              <a:rPr lang="ru-RU" dirty="0"/>
              <a:t> </a:t>
            </a:r>
            <a:r>
              <a:rPr lang="ru-RU" dirty="0" err="1"/>
              <a:t>ие</a:t>
            </a:r>
            <a:r>
              <a:rPr lang="ru-RU" dirty="0"/>
              <a:t> </a:t>
            </a:r>
            <a:r>
              <a:rPr lang="ru-RU" dirty="0" err="1"/>
              <a:t>болады</a:t>
            </a:r>
            <a:r>
              <a:rPr lang="ru-RU" dirty="0"/>
              <a:t>. </a:t>
            </a:r>
            <a:r>
              <a:rPr lang="ru-RU" dirty="0" err="1"/>
              <a:t>Бихевиоризмнің</a:t>
            </a:r>
            <a:r>
              <a:rPr lang="ru-RU" dirty="0"/>
              <a:t> </a:t>
            </a:r>
            <a:r>
              <a:rPr lang="ru-RU" dirty="0" err="1"/>
              <a:t>шеңберінде</a:t>
            </a:r>
            <a:r>
              <a:rPr lang="ru-RU" dirty="0"/>
              <a:t> </a:t>
            </a:r>
            <a:r>
              <a:rPr lang="ru-RU" dirty="0" err="1"/>
              <a:t>үйрену</a:t>
            </a:r>
            <a:r>
              <a:rPr lang="ru-RU" dirty="0"/>
              <a:t> </a:t>
            </a:r>
            <a:r>
              <a:rPr lang="ru-RU" dirty="0" err="1"/>
              <a:t>дамуға</a:t>
            </a:r>
            <a:r>
              <a:rPr lang="ru-RU" dirty="0"/>
              <a:t> </a:t>
            </a:r>
            <a:r>
              <a:rPr lang="ru-RU" dirty="0" err="1"/>
              <a:t>теңдестіріледі</a:t>
            </a:r>
            <a:r>
              <a:rPr lang="ru-RU" dirty="0"/>
              <a:t>. </a:t>
            </a:r>
            <a:r>
              <a:rPr lang="ru-RU" dirty="0" err="1"/>
              <a:t>Алайдаолұғымдарыныңм</a:t>
            </a:r>
            <a:r>
              <a:rPr lang="en-US" dirty="0"/>
              <a:t>ə</a:t>
            </a:r>
            <a:r>
              <a:rPr lang="ru-RU" dirty="0" err="1"/>
              <a:t>нінажыратумақсатында</a:t>
            </a:r>
            <a:r>
              <a:rPr lang="ru-RU" dirty="0"/>
              <a:t> Дж. Уотсон </a:t>
            </a:r>
            <a:r>
              <a:rPr lang="ru-RU" dirty="0" err="1"/>
              <a:t>жаңа</a:t>
            </a:r>
            <a:r>
              <a:rPr lang="ru-RU" dirty="0"/>
              <a:t> </a:t>
            </a:r>
            <a:r>
              <a:rPr lang="ru-RU" dirty="0" err="1"/>
              <a:t>мінез-құлық</a:t>
            </a:r>
            <a:r>
              <a:rPr lang="ru-RU" dirty="0"/>
              <a:t> </a:t>
            </a:r>
            <a:r>
              <a:rPr lang="ru-RU" dirty="0" err="1"/>
              <a:t>реакциялары</a:t>
            </a:r>
            <a:r>
              <a:rPr lang="ru-RU" dirty="0"/>
              <a:t> </a:t>
            </a:r>
            <a:r>
              <a:rPr lang="ru-RU" dirty="0" err="1"/>
              <a:t>туындауының</a:t>
            </a:r>
            <a:r>
              <a:rPr lang="ru-RU" dirty="0"/>
              <a:t> </a:t>
            </a:r>
            <a:r>
              <a:rPr lang="ru-RU" dirty="0" err="1"/>
              <a:t>хронологиялық</a:t>
            </a:r>
            <a:r>
              <a:rPr lang="ru-RU" dirty="0"/>
              <a:t> </a:t>
            </a:r>
            <a:r>
              <a:rPr lang="ru-RU" dirty="0" err="1"/>
              <a:t>реті</a:t>
            </a:r>
            <a:r>
              <a:rPr lang="ru-RU" dirty="0"/>
              <a:t>, </a:t>
            </a:r>
            <a:r>
              <a:rPr lang="ru-RU" dirty="0" err="1"/>
              <a:t>реакциялар</a:t>
            </a:r>
            <a:r>
              <a:rPr lang="ru-RU" dirty="0"/>
              <a:t> </a:t>
            </a:r>
            <a:r>
              <a:rPr lang="ru-RU" dirty="0" err="1"/>
              <a:t>сандық</a:t>
            </a:r>
            <a:r>
              <a:rPr lang="ru-RU" dirty="0"/>
              <a:t> </a:t>
            </a:r>
            <a:r>
              <a:rPr lang="ru-RU" dirty="0" err="1"/>
              <a:t>айқындылығының</a:t>
            </a:r>
            <a:r>
              <a:rPr lang="ru-RU" dirty="0"/>
              <a:t> </a:t>
            </a:r>
            <a:r>
              <a:rPr lang="ru-RU" dirty="0" err="1"/>
              <a:t>артуы</a:t>
            </a:r>
            <a:r>
              <a:rPr lang="ru-RU" dirty="0"/>
              <a:t> </a:t>
            </a:r>
            <a:r>
              <a:rPr lang="ru-RU" dirty="0" err="1"/>
              <a:t>сияқты</a:t>
            </a:r>
            <a:r>
              <a:rPr lang="ru-RU" dirty="0"/>
              <a:t> </a:t>
            </a:r>
            <a:r>
              <a:rPr lang="ru-RU" dirty="0" err="1"/>
              <a:t>дамудың</a:t>
            </a:r>
            <a:r>
              <a:rPr lang="ru-RU" dirty="0"/>
              <a:t> </a:t>
            </a:r>
            <a:r>
              <a:rPr lang="ru-RU" dirty="0" err="1"/>
              <a:t>заңдарын</a:t>
            </a:r>
            <a:r>
              <a:rPr lang="ru-RU" dirty="0"/>
              <a:t> </a:t>
            </a:r>
            <a:r>
              <a:rPr lang="ru-RU" dirty="0" err="1"/>
              <a:t>көрсетті</a:t>
            </a:r>
            <a:r>
              <a:rPr lang="ru-RU" dirty="0"/>
              <a:t>. </a:t>
            </a:r>
            <a:r>
              <a:rPr lang="ru-RU" dirty="0" err="1"/>
              <a:t>Алайда</a:t>
            </a:r>
            <a:r>
              <a:rPr lang="ru-RU" dirty="0"/>
              <a:t>, </a:t>
            </a:r>
            <a:r>
              <a:rPr lang="ru-RU" dirty="0" err="1"/>
              <a:t>ол</a:t>
            </a:r>
            <a:r>
              <a:rPr lang="ru-RU" dirty="0"/>
              <a:t> </a:t>
            </a:r>
            <a:r>
              <a:rPr lang="ru-RU" dirty="0" err="1"/>
              <a:t>заңдар</a:t>
            </a:r>
            <a:r>
              <a:rPr lang="ru-RU" dirty="0"/>
              <a:t> </a:t>
            </a:r>
            <a:r>
              <a:rPr lang="ru-RU" dirty="0" err="1"/>
              <a:t>дамудың</a:t>
            </a:r>
            <a:r>
              <a:rPr lang="ru-RU" dirty="0"/>
              <a:t> </a:t>
            </a:r>
            <a:r>
              <a:rPr lang="ru-RU" dirty="0" err="1"/>
              <a:t>себептерін</a:t>
            </a:r>
            <a:r>
              <a:rPr lang="ru-RU" dirty="0"/>
              <a:t> </a:t>
            </a:r>
            <a:r>
              <a:rPr lang="ru-RU" dirty="0" err="1"/>
              <a:t>анықтамағандықтан</a:t>
            </a:r>
            <a:r>
              <a:rPr lang="ru-RU" dirty="0"/>
              <a:t>, </a:t>
            </a:r>
            <a:r>
              <a:rPr lang="ru-RU" dirty="0" err="1"/>
              <a:t>қарапайым</a:t>
            </a:r>
            <a:r>
              <a:rPr lang="ru-RU" dirty="0"/>
              <a:t> </a:t>
            </a:r>
            <a:r>
              <a:rPr lang="ru-RU" dirty="0" err="1"/>
              <a:t>феноменологиялық</a:t>
            </a:r>
            <a:r>
              <a:rPr lang="ru-RU" dirty="0"/>
              <a:t> </a:t>
            </a:r>
            <a:r>
              <a:rPr lang="ru-RU" dirty="0" err="1"/>
              <a:t>сипаттамамен</a:t>
            </a:r>
            <a:r>
              <a:rPr lang="ru-RU" dirty="0"/>
              <a:t> </a:t>
            </a:r>
            <a:r>
              <a:rPr lang="ru-RU" dirty="0" err="1"/>
              <a:t>шектеледі</a:t>
            </a:r>
            <a:endParaRPr lang="ru-RU" dirty="0"/>
          </a:p>
        </p:txBody>
      </p:sp>
    </p:spTree>
    <p:extLst>
      <p:ext uri="{BB962C8B-B14F-4D97-AF65-F5344CB8AC3E}">
        <p14:creationId xmlns:p14="http://schemas.microsoft.com/office/powerpoint/2010/main" val="2288947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rPr>
              <a:t>З. </a:t>
            </a:r>
            <a:r>
              <a:rPr lang="ru-RU" dirty="0" err="1">
                <a:solidFill>
                  <a:srgbClr val="FF0000"/>
                </a:solidFill>
              </a:rPr>
              <a:t>Фрейдтің</a:t>
            </a:r>
            <a:r>
              <a:rPr lang="ru-RU" dirty="0">
                <a:solidFill>
                  <a:srgbClr val="FF0000"/>
                </a:solidFill>
              </a:rPr>
              <a:t> </a:t>
            </a:r>
            <a:r>
              <a:rPr lang="ru-RU" dirty="0" err="1">
                <a:solidFill>
                  <a:srgbClr val="FF0000"/>
                </a:solidFill>
              </a:rPr>
              <a:t>тұжырымдамасы</a:t>
            </a:r>
            <a:r>
              <a:rPr lang="ru-RU" dirty="0">
                <a:solidFill>
                  <a:srgbClr val="FF0000"/>
                </a:solidFill>
              </a:rPr>
              <a:t> </a:t>
            </a:r>
          </a:p>
        </p:txBody>
      </p:sp>
      <p:sp>
        <p:nvSpPr>
          <p:cNvPr id="3" name="Объект 2"/>
          <p:cNvSpPr>
            <a:spLocks noGrp="1"/>
          </p:cNvSpPr>
          <p:nvPr>
            <p:ph idx="1"/>
          </p:nvPr>
        </p:nvSpPr>
        <p:spPr/>
        <p:txBody>
          <a:bodyPr/>
          <a:lstStyle/>
          <a:p>
            <a:r>
              <a:rPr lang="ru-RU" dirty="0" smtClean="0"/>
              <a:t>– </a:t>
            </a:r>
            <a:r>
              <a:rPr lang="ru-RU" dirty="0" err="1"/>
              <a:t>екі</a:t>
            </a:r>
            <a:r>
              <a:rPr lang="ru-RU" dirty="0"/>
              <a:t> </a:t>
            </a:r>
            <a:r>
              <a:rPr lang="ru-RU" dirty="0" err="1"/>
              <a:t>факторлы</a:t>
            </a:r>
            <a:r>
              <a:rPr lang="ru-RU" dirty="0"/>
              <a:t> теория </a:t>
            </a:r>
            <a:r>
              <a:rPr lang="ru-RU" dirty="0" err="1" smtClean="0"/>
              <a:t>болып</a:t>
            </a:r>
            <a:r>
              <a:rPr lang="ru-RU" dirty="0" smtClean="0"/>
              <a:t> </a:t>
            </a:r>
            <a:r>
              <a:rPr lang="ru-RU" dirty="0" err="1"/>
              <a:t>табылады</a:t>
            </a:r>
            <a:r>
              <a:rPr lang="ru-RU" dirty="0"/>
              <a:t>. </a:t>
            </a:r>
            <a:r>
              <a:rPr lang="ru-RU" dirty="0" err="1"/>
              <a:t>Тұқымқуалаушылық</a:t>
            </a:r>
            <a:r>
              <a:rPr lang="ru-RU" dirty="0"/>
              <a:t> пен орта </a:t>
            </a:r>
            <a:r>
              <a:rPr lang="ru-RU" dirty="0" err="1"/>
              <a:t>факторларының</a:t>
            </a:r>
            <a:r>
              <a:rPr lang="ru-RU" dirty="0"/>
              <a:t> </a:t>
            </a:r>
            <a:r>
              <a:rPr lang="ru-RU" dirty="0" err="1"/>
              <a:t>арақатынастарының</a:t>
            </a:r>
            <a:r>
              <a:rPr lang="ru-RU" dirty="0"/>
              <a:t> </a:t>
            </a:r>
            <a:r>
              <a:rPr lang="ru-RU" dirty="0" err="1"/>
              <a:t>ерекшелігі</a:t>
            </a:r>
            <a:r>
              <a:rPr lang="ru-RU" dirty="0"/>
              <a:t> – </a:t>
            </a:r>
            <a:r>
              <a:rPr lang="ru-RU" dirty="0" err="1"/>
              <a:t>олардың</a:t>
            </a:r>
            <a:r>
              <a:rPr lang="ru-RU" dirty="0"/>
              <a:t> </a:t>
            </a:r>
            <a:r>
              <a:rPr lang="ru-RU" dirty="0" err="1"/>
              <a:t>адамдағы</a:t>
            </a:r>
            <a:r>
              <a:rPr lang="ru-RU" dirty="0"/>
              <a:t> </a:t>
            </a:r>
            <a:r>
              <a:rPr lang="ru-RU" dirty="0" err="1"/>
              <a:t>табиғилықтың</a:t>
            </a:r>
            <a:r>
              <a:rPr lang="ru-RU" dirty="0"/>
              <a:t> </a:t>
            </a:r>
            <a:r>
              <a:rPr lang="ru-RU" dirty="0" err="1"/>
              <a:t>ығыстырылуында</a:t>
            </a:r>
            <a:r>
              <a:rPr lang="ru-RU" dirty="0"/>
              <a:t> ж</a:t>
            </a:r>
            <a:r>
              <a:rPr lang="en-US" dirty="0"/>
              <a:t>ə</a:t>
            </a:r>
            <a:r>
              <a:rPr lang="ru-RU" dirty="0"/>
              <a:t>не </a:t>
            </a:r>
            <a:r>
              <a:rPr lang="ru-RU" dirty="0" err="1"/>
              <a:t>тұқымқуалаушылықтың</a:t>
            </a:r>
            <a:r>
              <a:rPr lang="ru-RU" dirty="0"/>
              <a:t> </a:t>
            </a:r>
            <a:r>
              <a:rPr lang="ru-RU" dirty="0" err="1"/>
              <a:t>ортамен</a:t>
            </a:r>
            <a:r>
              <a:rPr lang="ru-RU" dirty="0"/>
              <a:t> </a:t>
            </a:r>
            <a:r>
              <a:rPr lang="ru-RU" dirty="0" err="1"/>
              <a:t>жаншуымен</a:t>
            </a:r>
            <a:r>
              <a:rPr lang="ru-RU" dirty="0"/>
              <a:t> </a:t>
            </a:r>
            <a:r>
              <a:rPr lang="ru-RU" dirty="0" err="1"/>
              <a:t>анықталатын</a:t>
            </a:r>
            <a:r>
              <a:rPr lang="ru-RU" dirty="0"/>
              <a:t> </a:t>
            </a:r>
            <a:r>
              <a:rPr lang="ru-RU" dirty="0" err="1"/>
              <a:t>антагонизмі</a:t>
            </a:r>
            <a:r>
              <a:rPr lang="ru-RU" dirty="0"/>
              <a:t>. </a:t>
            </a:r>
            <a:r>
              <a:rPr lang="ru-RU" dirty="0" err="1"/>
              <a:t>Адамға</a:t>
            </a:r>
            <a:r>
              <a:rPr lang="ru-RU" dirty="0"/>
              <a:t> </a:t>
            </a:r>
            <a:r>
              <a:rPr lang="ru-RU" dirty="0" err="1"/>
              <a:t>табиғатынан</a:t>
            </a:r>
            <a:r>
              <a:rPr lang="ru-RU" dirty="0"/>
              <a:t> </a:t>
            </a:r>
            <a:r>
              <a:rPr lang="ru-RU" dirty="0" err="1"/>
              <a:t>шекті</a:t>
            </a:r>
            <a:r>
              <a:rPr lang="ru-RU" dirty="0"/>
              <a:t> </a:t>
            </a:r>
            <a:r>
              <a:rPr lang="ru-RU" dirty="0" err="1"/>
              <a:t>нұсқасында</a:t>
            </a:r>
            <a:r>
              <a:rPr lang="ru-RU" dirty="0"/>
              <a:t> </a:t>
            </a:r>
            <a:r>
              <a:rPr lang="ru-RU" dirty="0" err="1"/>
              <a:t>тұтастылықты</a:t>
            </a:r>
            <a:r>
              <a:rPr lang="ru-RU" dirty="0"/>
              <a:t> </a:t>
            </a:r>
            <a:r>
              <a:rPr lang="ru-RU" dirty="0" err="1"/>
              <a:t>құрайтын</a:t>
            </a:r>
            <a:r>
              <a:rPr lang="ru-RU" dirty="0"/>
              <a:t> ж</a:t>
            </a:r>
            <a:r>
              <a:rPr lang="en-US" dirty="0"/>
              <a:t>ə</a:t>
            </a:r>
            <a:r>
              <a:rPr lang="ru-RU" dirty="0"/>
              <a:t>не </a:t>
            </a:r>
            <a:r>
              <a:rPr lang="ru-RU" dirty="0" err="1"/>
              <a:t>өзара</a:t>
            </a:r>
            <a:r>
              <a:rPr lang="ru-RU" dirty="0"/>
              <a:t> </a:t>
            </a:r>
            <a:r>
              <a:rPr lang="ru-RU" dirty="0" err="1"/>
              <a:t>байланысқан</a:t>
            </a:r>
            <a:r>
              <a:rPr lang="ru-RU" dirty="0"/>
              <a:t> </a:t>
            </a:r>
            <a:r>
              <a:rPr lang="en-US" dirty="0"/>
              <a:t>ə</a:t>
            </a:r>
            <a:r>
              <a:rPr lang="ru-RU" dirty="0" err="1"/>
              <a:t>уестіктердің</a:t>
            </a:r>
            <a:r>
              <a:rPr lang="ru-RU" dirty="0"/>
              <a:t> </a:t>
            </a:r>
            <a:r>
              <a:rPr lang="ru-RU" dirty="0" err="1"/>
              <a:t>екі</a:t>
            </a:r>
            <a:r>
              <a:rPr lang="ru-RU" dirty="0"/>
              <a:t> </a:t>
            </a:r>
            <a:r>
              <a:rPr lang="ru-RU" dirty="0" err="1"/>
              <a:t>түрі</a:t>
            </a:r>
            <a:r>
              <a:rPr lang="ru-RU" dirty="0"/>
              <a:t> т</a:t>
            </a:r>
            <a:r>
              <a:rPr lang="en-US" dirty="0"/>
              <a:t>ə</a:t>
            </a:r>
            <a:r>
              <a:rPr lang="ru-RU" dirty="0"/>
              <a:t>н. </a:t>
            </a:r>
            <a:r>
              <a:rPr lang="ru-RU" dirty="0" err="1"/>
              <a:t>Біріншісі</a:t>
            </a:r>
            <a:r>
              <a:rPr lang="ru-RU" dirty="0"/>
              <a:t> – </a:t>
            </a:r>
            <a:r>
              <a:rPr lang="ru-RU" dirty="0" err="1"/>
              <a:t>бұл</a:t>
            </a:r>
            <a:r>
              <a:rPr lang="ru-RU" dirty="0"/>
              <a:t> З. </a:t>
            </a:r>
            <a:r>
              <a:rPr lang="ru-RU" dirty="0" err="1"/>
              <a:t>Фрейдтің</a:t>
            </a:r>
            <a:r>
              <a:rPr lang="ru-RU" dirty="0"/>
              <a:t> </a:t>
            </a:r>
            <a:r>
              <a:rPr lang="ru-RU" dirty="0" err="1"/>
              <a:t>анықтауынша</a:t>
            </a:r>
            <a:r>
              <a:rPr lang="ru-RU" dirty="0"/>
              <a:t> </a:t>
            </a:r>
            <a:r>
              <a:rPr lang="ru-RU" dirty="0" err="1"/>
              <a:t>өмірге</a:t>
            </a:r>
            <a:r>
              <a:rPr lang="ru-RU" dirty="0"/>
              <a:t> </a:t>
            </a:r>
            <a:r>
              <a:rPr lang="ru-RU" dirty="0" err="1"/>
              <a:t>құмарлық</a:t>
            </a:r>
            <a:r>
              <a:rPr lang="ru-RU" dirty="0"/>
              <a:t> </a:t>
            </a:r>
            <a:r>
              <a:rPr lang="ru-RU" dirty="0" err="1"/>
              <a:t>ретінде</a:t>
            </a:r>
            <a:r>
              <a:rPr lang="ru-RU" dirty="0"/>
              <a:t> </a:t>
            </a:r>
            <a:r>
              <a:rPr lang="ru-RU" dirty="0" err="1"/>
              <a:t>анықталатын</a:t>
            </a:r>
            <a:r>
              <a:rPr lang="ru-RU" dirty="0"/>
              <a:t>, </a:t>
            </a:r>
            <a:r>
              <a:rPr lang="ru-RU" dirty="0" err="1"/>
              <a:t>жыныстық</a:t>
            </a:r>
            <a:r>
              <a:rPr lang="ru-RU" dirty="0"/>
              <a:t> </a:t>
            </a:r>
            <a:r>
              <a:rPr lang="en-US" dirty="0"/>
              <a:t>ə</a:t>
            </a:r>
            <a:r>
              <a:rPr lang="ru-RU" dirty="0" err="1"/>
              <a:t>уестік</a:t>
            </a:r>
            <a:r>
              <a:rPr lang="ru-RU" dirty="0"/>
              <a:t> – </a:t>
            </a:r>
            <a:r>
              <a:rPr lang="ru-RU" dirty="0">
                <a:solidFill>
                  <a:srgbClr val="FF0000"/>
                </a:solidFill>
              </a:rPr>
              <a:t>эрос</a:t>
            </a:r>
          </a:p>
        </p:txBody>
      </p:sp>
    </p:spTree>
    <p:extLst>
      <p:ext uri="{BB962C8B-B14F-4D97-AF65-F5344CB8AC3E}">
        <p14:creationId xmlns:p14="http://schemas.microsoft.com/office/powerpoint/2010/main" val="3423386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rPr>
              <a:t>Эрос</a:t>
            </a:r>
          </a:p>
        </p:txBody>
      </p:sp>
      <p:sp>
        <p:nvSpPr>
          <p:cNvPr id="3" name="Объект 2"/>
          <p:cNvSpPr>
            <a:spLocks noGrp="1"/>
          </p:cNvSpPr>
          <p:nvPr>
            <p:ph idx="1"/>
          </p:nvPr>
        </p:nvSpPr>
        <p:spPr/>
        <p:txBody>
          <a:bodyPr>
            <a:normAutofit fontScale="92500" lnSpcReduction="10000"/>
          </a:bodyPr>
          <a:lstStyle/>
          <a:p>
            <a:pPr algn="just"/>
            <a:r>
              <a:rPr lang="ru-RU" dirty="0"/>
              <a:t>. </a:t>
            </a:r>
            <a:r>
              <a:rPr lang="ru-RU" dirty="0" err="1" smtClean="0"/>
              <a:t>Танатосқа</a:t>
            </a:r>
            <a:r>
              <a:rPr lang="ru-RU" dirty="0" smtClean="0"/>
              <a:t> </a:t>
            </a:r>
            <a:r>
              <a:rPr lang="ru-RU" dirty="0" err="1"/>
              <a:t>немесе</a:t>
            </a:r>
            <a:r>
              <a:rPr lang="ru-RU" dirty="0"/>
              <a:t> </a:t>
            </a:r>
            <a:r>
              <a:rPr lang="ru-RU" dirty="0" err="1"/>
              <a:t>өлімге</a:t>
            </a:r>
            <a:r>
              <a:rPr lang="ru-RU" dirty="0"/>
              <a:t> </a:t>
            </a:r>
            <a:r>
              <a:rPr lang="ru-RU" dirty="0" err="1"/>
              <a:t>құштарлыққа</a:t>
            </a:r>
            <a:r>
              <a:rPr lang="ru-RU" dirty="0"/>
              <a:t> </a:t>
            </a:r>
            <a:r>
              <a:rPr lang="ru-RU" dirty="0" err="1"/>
              <a:t>қарама-қайшы</a:t>
            </a:r>
            <a:r>
              <a:rPr lang="ru-RU" dirty="0"/>
              <a:t>. </a:t>
            </a:r>
            <a:r>
              <a:rPr lang="ru-RU" dirty="0">
                <a:solidFill>
                  <a:srgbClr val="FF0000"/>
                </a:solidFill>
              </a:rPr>
              <a:t>Эро</a:t>
            </a:r>
            <a:r>
              <a:rPr lang="ru-RU" dirty="0"/>
              <a:t>с тек </a:t>
            </a:r>
            <a:r>
              <a:rPr lang="ru-RU" dirty="0" err="1"/>
              <a:t>жыныстық</a:t>
            </a:r>
            <a:r>
              <a:rPr lang="ru-RU" dirty="0"/>
              <a:t> </a:t>
            </a:r>
            <a:r>
              <a:rPr lang="ru-RU" dirty="0" err="1"/>
              <a:t>құмарлықпен</a:t>
            </a:r>
            <a:r>
              <a:rPr lang="ru-RU" dirty="0"/>
              <a:t> </a:t>
            </a:r>
            <a:r>
              <a:rPr lang="ru-RU" dirty="0" err="1"/>
              <a:t>шектелмейді</a:t>
            </a:r>
            <a:r>
              <a:rPr lang="ru-RU" dirty="0"/>
              <a:t>, </a:t>
            </a:r>
            <a:r>
              <a:rPr lang="ru-RU" dirty="0" err="1"/>
              <a:t>сонымен</a:t>
            </a:r>
            <a:r>
              <a:rPr lang="ru-RU" dirty="0"/>
              <a:t> </a:t>
            </a:r>
            <a:r>
              <a:rPr lang="ru-RU" dirty="0" err="1"/>
              <a:t>бірге</a:t>
            </a:r>
            <a:r>
              <a:rPr lang="ru-RU" dirty="0"/>
              <a:t> </a:t>
            </a:r>
            <a:r>
              <a:rPr lang="ru-RU" dirty="0" err="1"/>
              <a:t>өмірге</a:t>
            </a:r>
            <a:r>
              <a:rPr lang="ru-RU" dirty="0"/>
              <a:t> </a:t>
            </a:r>
            <a:r>
              <a:rPr lang="ru-RU" dirty="0" err="1"/>
              <a:t>құштарлықты</a:t>
            </a:r>
            <a:r>
              <a:rPr lang="ru-RU" dirty="0"/>
              <a:t>, </a:t>
            </a:r>
            <a:r>
              <a:rPr lang="ru-RU" dirty="0" err="1"/>
              <a:t>адамның</a:t>
            </a:r>
            <a:r>
              <a:rPr lang="ru-RU" dirty="0"/>
              <a:t> </a:t>
            </a:r>
            <a:r>
              <a:rPr lang="ru-RU" dirty="0" err="1" smtClean="0"/>
              <a:t>өзін</a:t>
            </a:r>
            <a:r>
              <a:rPr lang="ru-RU" dirty="0" smtClean="0"/>
              <a:t> </a:t>
            </a:r>
            <a:r>
              <a:rPr lang="ru-RU" dirty="0" err="1" smtClean="0"/>
              <a:t>өзі</a:t>
            </a:r>
            <a:r>
              <a:rPr lang="ru-RU" dirty="0" smtClean="0"/>
              <a:t> </a:t>
            </a:r>
            <a:r>
              <a:rPr lang="ru-RU" dirty="0" err="1"/>
              <a:t>сақтаумен</a:t>
            </a:r>
            <a:r>
              <a:rPr lang="ru-RU" dirty="0"/>
              <a:t> </a:t>
            </a:r>
            <a:r>
              <a:rPr lang="ru-RU" dirty="0" err="1"/>
              <a:t>байланыс</a:t>
            </a:r>
            <a:r>
              <a:rPr lang="ru-RU" dirty="0"/>
              <a:t>-ты </a:t>
            </a:r>
            <a:r>
              <a:rPr lang="en-US" dirty="0"/>
              <a:t>ə</a:t>
            </a:r>
            <a:r>
              <a:rPr lang="ru-RU" dirty="0" err="1"/>
              <a:t>уестіктерін</a:t>
            </a:r>
            <a:r>
              <a:rPr lang="ru-RU" dirty="0"/>
              <a:t> де </a:t>
            </a:r>
            <a:r>
              <a:rPr lang="ru-RU" dirty="0" err="1"/>
              <a:t>қамтиды</a:t>
            </a:r>
            <a:r>
              <a:rPr lang="ru-RU" dirty="0"/>
              <a:t>. </a:t>
            </a:r>
            <a:r>
              <a:rPr lang="ru-RU" dirty="0" err="1">
                <a:solidFill>
                  <a:srgbClr val="FF0000"/>
                </a:solidFill>
              </a:rPr>
              <a:t>Жыныстық</a:t>
            </a:r>
            <a:r>
              <a:rPr lang="ru-RU" dirty="0">
                <a:solidFill>
                  <a:srgbClr val="FF0000"/>
                </a:solidFill>
              </a:rPr>
              <a:t> </a:t>
            </a:r>
            <a:r>
              <a:rPr lang="en-US" dirty="0">
                <a:solidFill>
                  <a:srgbClr val="FF0000"/>
                </a:solidFill>
              </a:rPr>
              <a:t>ə</a:t>
            </a:r>
            <a:r>
              <a:rPr lang="ru-RU" dirty="0" err="1">
                <a:solidFill>
                  <a:srgbClr val="FF0000"/>
                </a:solidFill>
              </a:rPr>
              <a:t>уестік</a:t>
            </a:r>
            <a:r>
              <a:rPr lang="ru-RU" dirty="0">
                <a:solidFill>
                  <a:srgbClr val="FF0000"/>
                </a:solidFill>
              </a:rPr>
              <a:t> </a:t>
            </a:r>
            <a:r>
              <a:rPr lang="ru-RU" dirty="0"/>
              <a:t>– </a:t>
            </a:r>
            <a:r>
              <a:rPr lang="ru-RU" dirty="0" err="1"/>
              <a:t>үйлесімдікке</a:t>
            </a:r>
            <a:r>
              <a:rPr lang="ru-RU" dirty="0"/>
              <a:t>, </a:t>
            </a:r>
            <a:r>
              <a:rPr lang="ru-RU" dirty="0" err="1"/>
              <a:t>бірлікке</a:t>
            </a:r>
            <a:r>
              <a:rPr lang="ru-RU" dirty="0"/>
              <a:t>, </a:t>
            </a:r>
            <a:r>
              <a:rPr lang="ru-RU" dirty="0" err="1"/>
              <a:t>тұтастылыққа</a:t>
            </a:r>
            <a:r>
              <a:rPr lang="ru-RU" dirty="0"/>
              <a:t> </a:t>
            </a:r>
            <a:r>
              <a:rPr lang="ru-RU" dirty="0" err="1"/>
              <a:t>құштарлық</a:t>
            </a:r>
            <a:r>
              <a:rPr lang="ru-RU" dirty="0"/>
              <a:t> </a:t>
            </a:r>
            <a:r>
              <a:rPr lang="ru-RU" dirty="0" err="1"/>
              <a:t>ретінде</a:t>
            </a:r>
            <a:r>
              <a:rPr lang="ru-RU" dirty="0"/>
              <a:t> </a:t>
            </a:r>
            <a:r>
              <a:rPr lang="ru-RU" dirty="0" err="1"/>
              <a:t>түсіндіріледі</a:t>
            </a:r>
            <a:r>
              <a:rPr lang="ru-RU" dirty="0"/>
              <a:t>. Д</a:t>
            </a:r>
            <a:r>
              <a:rPr lang="en-US" dirty="0"/>
              <a:t>ə</a:t>
            </a:r>
            <a:r>
              <a:rPr lang="ru-RU" dirty="0"/>
              <a:t>л </a:t>
            </a:r>
            <a:r>
              <a:rPr lang="ru-RU" dirty="0" err="1"/>
              <a:t>сол</a:t>
            </a:r>
            <a:r>
              <a:rPr lang="ru-RU" dirty="0"/>
              <a:t> </a:t>
            </a:r>
            <a:r>
              <a:rPr lang="ru-RU" dirty="0" err="1"/>
              <a:t>мағынасында</a:t>
            </a:r>
            <a:r>
              <a:rPr lang="ru-RU" dirty="0"/>
              <a:t> </a:t>
            </a:r>
            <a:r>
              <a:rPr lang="ru-RU" dirty="0" err="1"/>
              <a:t>ол</a:t>
            </a:r>
            <a:r>
              <a:rPr lang="ru-RU" dirty="0"/>
              <a:t> </a:t>
            </a:r>
            <a:r>
              <a:rPr lang="ru-RU" dirty="0" err="1"/>
              <a:t>Танатосқа</a:t>
            </a:r>
            <a:r>
              <a:rPr lang="ru-RU" dirty="0"/>
              <a:t> </a:t>
            </a:r>
            <a:r>
              <a:rPr lang="ru-RU" dirty="0" err="1"/>
              <a:t>қайшы</a:t>
            </a:r>
            <a:r>
              <a:rPr lang="ru-RU" dirty="0"/>
              <a:t>. </a:t>
            </a:r>
            <a:r>
              <a:rPr lang="ru-RU" dirty="0" err="1"/>
              <a:t>Жыныстық</a:t>
            </a:r>
            <a:r>
              <a:rPr lang="ru-RU" dirty="0"/>
              <a:t> </a:t>
            </a:r>
            <a:r>
              <a:rPr lang="en-US" dirty="0"/>
              <a:t>ə</a:t>
            </a:r>
            <a:r>
              <a:rPr lang="ru-RU" dirty="0" err="1"/>
              <a:t>уестік</a:t>
            </a:r>
            <a:r>
              <a:rPr lang="ru-RU" dirty="0"/>
              <a:t> либидо </a:t>
            </a:r>
            <a:r>
              <a:rPr lang="ru-RU" dirty="0" err="1"/>
              <a:t>қуатына</a:t>
            </a:r>
            <a:r>
              <a:rPr lang="ru-RU" dirty="0"/>
              <a:t> </a:t>
            </a:r>
            <a:r>
              <a:rPr lang="ru-RU" dirty="0" err="1"/>
              <a:t>ие</a:t>
            </a:r>
            <a:r>
              <a:rPr lang="ru-RU" dirty="0"/>
              <a:t>. </a:t>
            </a:r>
            <a:r>
              <a:rPr lang="ru-RU" dirty="0">
                <a:solidFill>
                  <a:srgbClr val="FF0000"/>
                </a:solidFill>
              </a:rPr>
              <a:t>Либидо</a:t>
            </a:r>
            <a:r>
              <a:rPr lang="ru-RU" dirty="0"/>
              <a:t> </a:t>
            </a:r>
            <a:r>
              <a:rPr lang="ru-RU" dirty="0" err="1"/>
              <a:t>адамзаттың</a:t>
            </a:r>
            <a:r>
              <a:rPr lang="ru-RU" dirty="0"/>
              <a:t> </a:t>
            </a:r>
            <a:r>
              <a:rPr lang="ru-RU" dirty="0" err="1"/>
              <a:t>жетістіктерін</a:t>
            </a:r>
            <a:r>
              <a:rPr lang="ru-RU" dirty="0"/>
              <a:t> </a:t>
            </a:r>
            <a:r>
              <a:rPr lang="ru-RU" dirty="0" err="1"/>
              <a:t>анықтайтын</a:t>
            </a:r>
            <a:r>
              <a:rPr lang="ru-RU" dirty="0"/>
              <a:t> ж</a:t>
            </a:r>
            <a:r>
              <a:rPr lang="en-US" dirty="0"/>
              <a:t>ə</a:t>
            </a:r>
            <a:r>
              <a:rPr lang="ru-RU" dirty="0"/>
              <a:t>не </a:t>
            </a:r>
            <a:r>
              <a:rPr lang="ru-RU" dirty="0" err="1"/>
              <a:t>оның</a:t>
            </a:r>
            <a:r>
              <a:rPr lang="ru-RU" dirty="0"/>
              <a:t> </a:t>
            </a:r>
            <a:r>
              <a:rPr lang="ru-RU" dirty="0" err="1"/>
              <a:t>дамуының</a:t>
            </a:r>
            <a:r>
              <a:rPr lang="ru-RU" dirty="0"/>
              <a:t> </a:t>
            </a:r>
            <a:r>
              <a:rPr lang="ru-RU" dirty="0" err="1"/>
              <a:t>негізін</a:t>
            </a:r>
            <a:r>
              <a:rPr lang="ru-RU" dirty="0"/>
              <a:t> </a:t>
            </a:r>
            <a:r>
              <a:rPr lang="ru-RU" dirty="0" err="1"/>
              <a:t>құрайтын</a:t>
            </a:r>
            <a:r>
              <a:rPr lang="ru-RU" dirty="0"/>
              <a:t> </a:t>
            </a:r>
            <a:r>
              <a:rPr lang="ru-RU" dirty="0" err="1"/>
              <a:t>адам</a:t>
            </a:r>
            <a:r>
              <a:rPr lang="ru-RU" dirty="0"/>
              <a:t> </a:t>
            </a:r>
            <a:r>
              <a:rPr lang="ru-RU" dirty="0" err="1"/>
              <a:t>белсенділігінің</a:t>
            </a:r>
            <a:r>
              <a:rPr lang="ru-RU" dirty="0"/>
              <a:t> </a:t>
            </a:r>
            <a:r>
              <a:rPr lang="ru-RU" dirty="0" err="1"/>
              <a:t>қуатын</a:t>
            </a:r>
            <a:r>
              <a:rPr lang="ru-RU" dirty="0"/>
              <a:t> </a:t>
            </a:r>
            <a:r>
              <a:rPr lang="ru-RU" dirty="0" err="1"/>
              <a:t>құрайды</a:t>
            </a:r>
            <a:r>
              <a:rPr lang="ru-RU" dirty="0"/>
              <a:t>. </a:t>
            </a:r>
            <a:r>
              <a:rPr lang="ru-RU" dirty="0" err="1">
                <a:solidFill>
                  <a:srgbClr val="FF0000"/>
                </a:solidFill>
              </a:rPr>
              <a:t>Танатос</a:t>
            </a:r>
            <a:r>
              <a:rPr lang="ru-RU" dirty="0"/>
              <a:t> </a:t>
            </a:r>
            <a:r>
              <a:rPr lang="ru-RU" dirty="0" err="1"/>
              <a:t>өлімге</a:t>
            </a:r>
            <a:r>
              <a:rPr lang="ru-RU" dirty="0"/>
              <a:t> </a:t>
            </a:r>
            <a:r>
              <a:rPr lang="ru-RU" dirty="0" err="1"/>
              <a:t>құштарлық</a:t>
            </a:r>
            <a:r>
              <a:rPr lang="ru-RU" dirty="0"/>
              <a:t> </a:t>
            </a:r>
            <a:r>
              <a:rPr lang="ru-RU" dirty="0" err="1"/>
              <a:t>ретінде</a:t>
            </a:r>
            <a:r>
              <a:rPr lang="ru-RU" dirty="0"/>
              <a:t> тепе-</a:t>
            </a:r>
            <a:r>
              <a:rPr lang="ru-RU" dirty="0" err="1"/>
              <a:t>теңдікке</a:t>
            </a:r>
            <a:r>
              <a:rPr lang="ru-RU" dirty="0"/>
              <a:t> </a:t>
            </a:r>
            <a:r>
              <a:rPr lang="ru-RU" dirty="0" err="1"/>
              <a:t>қатысты</a:t>
            </a:r>
            <a:r>
              <a:rPr lang="ru-RU" dirty="0"/>
              <a:t> </a:t>
            </a:r>
            <a:r>
              <a:rPr lang="ru-RU" dirty="0" err="1"/>
              <a:t>жалпы</a:t>
            </a:r>
            <a:r>
              <a:rPr lang="ru-RU" dirty="0"/>
              <a:t> </a:t>
            </a:r>
            <a:r>
              <a:rPr lang="ru-RU" dirty="0" err="1"/>
              <a:t>бетбұрысты</a:t>
            </a:r>
            <a:r>
              <a:rPr lang="ru-RU" dirty="0"/>
              <a:t> </a:t>
            </a:r>
            <a:r>
              <a:rPr lang="ru-RU" dirty="0" err="1"/>
              <a:t>анықтайды</a:t>
            </a:r>
            <a:r>
              <a:rPr lang="ru-RU" dirty="0"/>
              <a:t>: </a:t>
            </a:r>
            <a:r>
              <a:rPr lang="ru-RU" dirty="0" err="1"/>
              <a:t>адам</a:t>
            </a:r>
            <a:r>
              <a:rPr lang="ru-RU" dirty="0"/>
              <a:t> </a:t>
            </a:r>
            <a:r>
              <a:rPr lang="ru-RU" dirty="0" err="1"/>
              <a:t>ғайыптан</a:t>
            </a:r>
            <a:r>
              <a:rPr lang="ru-RU" dirty="0"/>
              <a:t> </a:t>
            </a:r>
            <a:r>
              <a:rPr lang="ru-RU" dirty="0" err="1"/>
              <a:t>келіп</a:t>
            </a:r>
            <a:r>
              <a:rPr lang="ru-RU" dirty="0"/>
              <a:t> </a:t>
            </a:r>
            <a:r>
              <a:rPr lang="ru-RU" dirty="0" err="1"/>
              <a:t>ғайыпқа</a:t>
            </a:r>
            <a:r>
              <a:rPr lang="ru-RU" dirty="0"/>
              <a:t> </a:t>
            </a:r>
            <a:r>
              <a:rPr lang="ru-RU" dirty="0" err="1"/>
              <a:t>кетуі</a:t>
            </a:r>
            <a:r>
              <a:rPr lang="ru-RU" dirty="0"/>
              <a:t> </a:t>
            </a:r>
            <a:r>
              <a:rPr lang="ru-RU" dirty="0" err="1"/>
              <a:t>тиіс</a:t>
            </a:r>
            <a:r>
              <a:rPr lang="ru-RU" dirty="0"/>
              <a:t>. </a:t>
            </a:r>
            <a:r>
              <a:rPr lang="ru-RU" dirty="0" err="1">
                <a:solidFill>
                  <a:srgbClr val="FF0000"/>
                </a:solidFill>
              </a:rPr>
              <a:t>Өлімге</a:t>
            </a:r>
            <a:r>
              <a:rPr lang="ru-RU" dirty="0">
                <a:solidFill>
                  <a:srgbClr val="FF0000"/>
                </a:solidFill>
              </a:rPr>
              <a:t> </a:t>
            </a:r>
            <a:r>
              <a:rPr lang="ru-RU" dirty="0" err="1">
                <a:solidFill>
                  <a:srgbClr val="FF0000"/>
                </a:solidFill>
              </a:rPr>
              <a:t>құштарлық</a:t>
            </a:r>
            <a:r>
              <a:rPr lang="ru-RU" dirty="0">
                <a:solidFill>
                  <a:srgbClr val="FF0000"/>
                </a:solidFill>
              </a:rPr>
              <a:t> </a:t>
            </a:r>
            <a:r>
              <a:rPr lang="ru-RU" dirty="0"/>
              <a:t>– </a:t>
            </a:r>
            <a:r>
              <a:rPr lang="ru-RU" dirty="0" err="1"/>
              <a:t>бұл</a:t>
            </a:r>
            <a:r>
              <a:rPr lang="ru-RU" dirty="0"/>
              <a:t> </a:t>
            </a:r>
            <a:r>
              <a:rPr lang="ru-RU" dirty="0" err="1"/>
              <a:t>өмірлік</a:t>
            </a:r>
            <a:r>
              <a:rPr lang="ru-RU" dirty="0"/>
              <a:t> </a:t>
            </a:r>
            <a:r>
              <a:rPr lang="ru-RU" dirty="0" err="1"/>
              <a:t>циклдің</a:t>
            </a:r>
            <a:r>
              <a:rPr lang="ru-RU" dirty="0"/>
              <a:t> </a:t>
            </a:r>
            <a:r>
              <a:rPr lang="ru-RU" dirty="0" err="1"/>
              <a:t>аяқталғандығының</a:t>
            </a:r>
            <a:r>
              <a:rPr lang="ru-RU" dirty="0"/>
              <a:t> </a:t>
            </a:r>
            <a:r>
              <a:rPr lang="ru-RU" dirty="0" err="1"/>
              <a:t>көрінісі</a:t>
            </a:r>
            <a:endParaRPr lang="ru-RU" dirty="0"/>
          </a:p>
        </p:txBody>
      </p:sp>
    </p:spTree>
    <p:extLst>
      <p:ext uri="{BB962C8B-B14F-4D97-AF65-F5344CB8AC3E}">
        <p14:creationId xmlns:p14="http://schemas.microsoft.com/office/powerpoint/2010/main" val="3671055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solidFill>
                  <a:srgbClr val="FF0000"/>
                </a:solidFill>
              </a:rPr>
              <a:t>Л.С.Выготскийдің теориясына сүйенсек, </a:t>
            </a:r>
            <a:endParaRPr lang="ru-RU" dirty="0">
              <a:solidFill>
                <a:srgbClr val="FF0000"/>
              </a:solidFill>
            </a:endParaRPr>
          </a:p>
        </p:txBody>
      </p:sp>
      <p:sp>
        <p:nvSpPr>
          <p:cNvPr id="3" name="Объект 2"/>
          <p:cNvSpPr>
            <a:spLocks noGrp="1"/>
          </p:cNvSpPr>
          <p:nvPr>
            <p:ph idx="1"/>
          </p:nvPr>
        </p:nvSpPr>
        <p:spPr>
          <a:xfrm>
            <a:off x="1295402" y="2472957"/>
            <a:ext cx="9601196" cy="3318936"/>
          </a:xfrm>
        </p:spPr>
        <p:txBody>
          <a:bodyPr>
            <a:normAutofit fontScale="92500"/>
          </a:bodyPr>
          <a:lstStyle/>
          <a:p>
            <a:pPr algn="just"/>
            <a:r>
              <a:rPr lang="kk-KZ" dirty="0"/>
              <a:t>	</a:t>
            </a:r>
            <a:r>
              <a:rPr lang="kk-KZ" dirty="0" smtClean="0"/>
              <a:t> «</a:t>
            </a:r>
            <a:r>
              <a:rPr lang="kk-KZ" dirty="0"/>
              <a:t>біз өзгелер арқылы өзімізді қалыптастырамызң, «неліктен барлық ішкі қажеттіліктен жоғары формадағы сыртқы бола аладың деген сұраққа «барлық жоғарғы психиканың функциялық дамуының сыртқы кезеңі арқылы өту керек, өйткені функция ең алдымен әлеуметтік болып есептеледі. Бұл – ішкі және сыртқы мінез-құлықтың барлық мәселелерінің орталығы болып табыладың. Осыған байланысты адамның қалыптасу механизмі туралы сұрақ пайда болады. Толыққанды адамның қалыптасуының психикалық  механизмі әлеуметтік детерминанттарға ие болумен қатар, жеке тұлғаның құрылымы мен жағдайы, іс-әрекеттерін жасайтын үрдістер мен жүйелерден тұрады.</a:t>
            </a:r>
            <a:endParaRPr lang="ru-RU" dirty="0"/>
          </a:p>
        </p:txBody>
      </p:sp>
    </p:spTree>
    <p:extLst>
      <p:ext uri="{BB962C8B-B14F-4D97-AF65-F5344CB8AC3E}">
        <p14:creationId xmlns:p14="http://schemas.microsoft.com/office/powerpoint/2010/main" val="2607246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54359" y="889844"/>
            <a:ext cx="10235682" cy="4093428"/>
          </a:xfrm>
          <a:prstGeom prst="rect">
            <a:avLst/>
          </a:prstGeom>
        </p:spPr>
        <p:txBody>
          <a:bodyPr wrap="square">
            <a:spAutoFit/>
          </a:bodyPr>
          <a:lstStyle/>
          <a:p>
            <a:pPr algn="just">
              <a:spcAft>
                <a:spcPts val="0"/>
              </a:spcAft>
            </a:pPr>
            <a:r>
              <a:rPr lang="kk-KZ" sz="2000" dirty="0" smtClean="0">
                <a:solidFill>
                  <a:srgbClr val="FF0000"/>
                </a:solidFill>
                <a:effectLst/>
                <a:latin typeface="Times New Roman" panose="02020603050405020304" pitchFamily="18" charset="0"/>
                <a:ea typeface="Times New Roman" panose="02020603050405020304" pitchFamily="18" charset="0"/>
              </a:rPr>
              <a:t>Идентификация</a:t>
            </a:r>
            <a:r>
              <a:rPr lang="kk-KZ" sz="2000" dirty="0" smtClean="0">
                <a:effectLst/>
                <a:latin typeface="Times New Roman" panose="02020603050405020304" pitchFamily="18" charset="0"/>
                <a:ea typeface="Times New Roman" panose="02020603050405020304" pitchFamily="18" charset="0"/>
              </a:rPr>
              <a:t> – жеке индивидтің адамзаттық жан-жақты негіздерін иелену механизмі (лат – ұқсату, теңестіру). Идентификациялық механизмдер индивидке даму, сыртқы ортамен қарым-қатынасқа түсуге және әлеуметтік жағдайға қарсы тұруға көмектеседі. Психологияда идентификацияны</a:t>
            </a:r>
            <a:r>
              <a:rPr lang="kk-KZ" sz="2000" u="sng" dirty="0" smtClean="0">
                <a:effectLst/>
                <a:latin typeface="Times New Roman" panose="02020603050405020304" pitchFamily="18" charset="0"/>
                <a:ea typeface="Times New Roman" panose="02020603050405020304" pitchFamily="18" charset="0"/>
              </a:rPr>
              <a:t> </a:t>
            </a:r>
            <a:r>
              <a:rPr lang="kk-KZ" sz="2000" dirty="0" smtClean="0">
                <a:effectLst/>
                <a:latin typeface="Times New Roman" panose="02020603050405020304" pitchFamily="18" charset="0"/>
                <a:ea typeface="Times New Roman" panose="02020603050405020304" pitchFamily="18" charset="0"/>
              </a:rPr>
              <a:t>«бір адамды басқа адаммен, топпен, үлгімен эмоционалдық және өзгеше өзіндік ұқсату процесің деп </a:t>
            </a:r>
            <a:r>
              <a:rPr lang="kk-KZ" sz="2000" dirty="0" smtClean="0">
                <a:solidFill>
                  <a:srgbClr val="FF0000"/>
                </a:solidFill>
                <a:effectLst/>
                <a:latin typeface="Times New Roman" panose="02020603050405020304" pitchFamily="18" charset="0"/>
                <a:ea typeface="Times New Roman" panose="02020603050405020304" pitchFamily="18" charset="0"/>
              </a:rPr>
              <a:t>қарастырады.Идентификацияның екі түрі бар:</a:t>
            </a:r>
            <a:endParaRPr lang="ru-RU" sz="2000" dirty="0" smtClean="0">
              <a:solidFill>
                <a:srgbClr val="FF000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arenR"/>
              <a:tabLst>
                <a:tab pos="228600" algn="l"/>
                <a:tab pos="457200" algn="l"/>
              </a:tabLst>
            </a:pPr>
            <a:r>
              <a:rPr lang="kk-KZ" sz="2000" dirty="0" smtClean="0">
                <a:solidFill>
                  <a:srgbClr val="FF0000"/>
                </a:solidFill>
                <a:effectLst/>
                <a:latin typeface="Times New Roman" panose="02020603050405020304" pitchFamily="18" charset="0"/>
                <a:ea typeface="Times New Roman" panose="02020603050405020304" pitchFamily="18" charset="0"/>
              </a:rPr>
              <a:t>интериоризациялық идентификация;</a:t>
            </a:r>
            <a:endParaRPr lang="ru-RU" sz="2000" dirty="0" smtClean="0">
              <a:solidFill>
                <a:srgbClr val="FF000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arenR"/>
              <a:tabLst>
                <a:tab pos="228600" algn="l"/>
                <a:tab pos="457200" algn="l"/>
              </a:tabLst>
            </a:pPr>
            <a:r>
              <a:rPr lang="kk-KZ" sz="2000" dirty="0" smtClean="0">
                <a:solidFill>
                  <a:srgbClr val="FF0000"/>
                </a:solidFill>
                <a:effectLst/>
                <a:latin typeface="Times New Roman" panose="02020603050405020304" pitchFamily="18" charset="0"/>
                <a:ea typeface="Times New Roman" panose="02020603050405020304" pitchFamily="18" charset="0"/>
              </a:rPr>
              <a:t>экстрариоризациялық идентификация.</a:t>
            </a:r>
            <a:endParaRPr lang="ru-RU" sz="2000" dirty="0" smtClean="0">
              <a:solidFill>
                <a:srgbClr val="FF000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arenR"/>
              <a:tabLst>
                <a:tab pos="228600" algn="l"/>
                <a:tab pos="457200" algn="l"/>
              </a:tabLst>
            </a:pPr>
            <a:r>
              <a:rPr lang="kk-KZ" sz="2000" dirty="0" smtClean="0">
                <a:effectLst/>
                <a:latin typeface="Times New Roman" panose="02020603050405020304" pitchFamily="18" charset="0"/>
                <a:ea typeface="Times New Roman" panose="02020603050405020304" pitchFamily="18" charset="0"/>
              </a:rPr>
              <a:t>интериоризациялық идентификация өзін басқадан «иеленуің және «сезіндірумен қамтамасыз етеді;</a:t>
            </a:r>
            <a:endParaRPr lang="ru-RU" sz="20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arenR"/>
              <a:tabLst>
                <a:tab pos="228600" algn="l"/>
                <a:tab pos="457200" algn="l"/>
              </a:tabLst>
            </a:pPr>
            <a:r>
              <a:rPr lang="kk-KZ" sz="2000" dirty="0" smtClean="0">
                <a:effectLst/>
                <a:latin typeface="Times New Roman" panose="02020603050405020304" pitchFamily="18" charset="0"/>
                <a:ea typeface="Times New Roman" panose="02020603050405020304" pitchFamily="18" charset="0"/>
              </a:rPr>
              <a:t>экстрариоризациялық идентификация өзінің сезімін және мотивін басқаға тасымалдаумен (берумен) қамтамасыз етеді.</a:t>
            </a:r>
            <a:endParaRPr lang="ru-RU" sz="2000" dirty="0" smtClean="0">
              <a:effectLst/>
              <a:latin typeface="Times New Roman" panose="02020603050405020304" pitchFamily="18" charset="0"/>
              <a:ea typeface="Times New Roman" panose="02020603050405020304" pitchFamily="18" charset="0"/>
            </a:endParaRPr>
          </a:p>
          <a:p>
            <a:r>
              <a:rPr lang="kk-KZ" sz="2000" dirty="0" smtClean="0">
                <a:effectLst/>
                <a:latin typeface="Times New Roman" panose="02020603050405020304" pitchFamily="18" charset="0"/>
                <a:ea typeface="Times New Roman" panose="02020603050405020304" pitchFamily="18" charset="0"/>
              </a:rPr>
              <a:t>Осы идентифифкациялық механизмдердің өзара әрекеттесуінен ғана индивидке даму, рефлексия және теңбе-тең (адекватты) әлеуметтік </a:t>
            </a:r>
            <a:r>
              <a:rPr lang="kk-KZ" sz="2000" u="sng" dirty="0" smtClean="0">
                <a:effectLst/>
                <a:latin typeface="Times New Roman" panose="02020603050405020304" pitchFamily="18" charset="0"/>
                <a:ea typeface="Times New Roman" panose="02020603050405020304" pitchFamily="18" charset="0"/>
              </a:rPr>
              <a:t>күту</a:t>
            </a:r>
            <a:r>
              <a:rPr lang="kk-KZ" sz="2000" dirty="0" smtClean="0">
                <a:effectLst/>
                <a:latin typeface="Times New Roman" panose="02020603050405020304" pitchFamily="18" charset="0"/>
                <a:ea typeface="Times New Roman" panose="02020603050405020304" pitchFamily="18" charset="0"/>
              </a:rPr>
              <a:t> мүмкіндігін береді</a:t>
            </a:r>
            <a:endParaRPr lang="ru-RU" sz="2000" dirty="0"/>
          </a:p>
        </p:txBody>
      </p:sp>
    </p:spTree>
    <p:extLst>
      <p:ext uri="{BB962C8B-B14F-4D97-AF65-F5344CB8AC3E}">
        <p14:creationId xmlns:p14="http://schemas.microsoft.com/office/powerpoint/2010/main" val="420039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err="1">
                <a:solidFill>
                  <a:srgbClr val="FF0000"/>
                </a:solidFill>
              </a:rPr>
              <a:t>Жас</a:t>
            </a:r>
            <a:r>
              <a:rPr lang="ru-RU" sz="2800" dirty="0">
                <a:solidFill>
                  <a:srgbClr val="FF0000"/>
                </a:solidFill>
              </a:rPr>
              <a:t> </a:t>
            </a:r>
            <a:r>
              <a:rPr lang="ru-RU" sz="2800" dirty="0" err="1">
                <a:solidFill>
                  <a:srgbClr val="FF0000"/>
                </a:solidFill>
              </a:rPr>
              <a:t>ерекшелік</a:t>
            </a:r>
            <a:r>
              <a:rPr lang="ru-RU" sz="2800" dirty="0">
                <a:solidFill>
                  <a:srgbClr val="FF0000"/>
                </a:solidFill>
              </a:rPr>
              <a:t> </a:t>
            </a:r>
            <a:r>
              <a:rPr lang="ru-RU" sz="2800" dirty="0" err="1">
                <a:solidFill>
                  <a:srgbClr val="FF0000"/>
                </a:solidFill>
              </a:rPr>
              <a:t>психологиясының</a:t>
            </a:r>
            <a:r>
              <a:rPr lang="ru-RU" sz="2800" dirty="0">
                <a:solidFill>
                  <a:srgbClr val="FF0000"/>
                </a:solidFill>
              </a:rPr>
              <a:t> </a:t>
            </a:r>
            <a:r>
              <a:rPr lang="ru-RU" sz="2800" dirty="0" err="1">
                <a:solidFill>
                  <a:srgbClr val="FF0000"/>
                </a:solidFill>
              </a:rPr>
              <a:t>пайда</a:t>
            </a:r>
            <a:r>
              <a:rPr lang="ru-RU" sz="2800" dirty="0">
                <a:solidFill>
                  <a:srgbClr val="FF0000"/>
                </a:solidFill>
              </a:rPr>
              <a:t> </a:t>
            </a:r>
            <a:r>
              <a:rPr lang="ru-RU" sz="2800" dirty="0" err="1">
                <a:solidFill>
                  <a:srgbClr val="FF0000"/>
                </a:solidFill>
              </a:rPr>
              <a:t>болуындағы</a:t>
            </a:r>
            <a:r>
              <a:rPr lang="ru-RU" sz="2800" dirty="0">
                <a:solidFill>
                  <a:srgbClr val="FF0000"/>
                </a:solidFill>
              </a:rPr>
              <a:t> </a:t>
            </a:r>
            <a:r>
              <a:rPr lang="ru-RU" sz="2800" dirty="0" err="1">
                <a:solidFill>
                  <a:srgbClr val="FF0000"/>
                </a:solidFill>
              </a:rPr>
              <a:t>биогенетикалық</a:t>
            </a:r>
            <a:r>
              <a:rPr lang="ru-RU" sz="2800" dirty="0">
                <a:solidFill>
                  <a:srgbClr val="FF0000"/>
                </a:solidFill>
              </a:rPr>
              <a:t> </a:t>
            </a:r>
            <a:r>
              <a:rPr lang="ru-RU" sz="2800" dirty="0" err="1">
                <a:solidFill>
                  <a:srgbClr val="FF0000"/>
                </a:solidFill>
              </a:rPr>
              <a:t>және</a:t>
            </a:r>
            <a:r>
              <a:rPr lang="ru-RU" sz="2800" dirty="0">
                <a:solidFill>
                  <a:srgbClr val="FF0000"/>
                </a:solidFill>
              </a:rPr>
              <a:t> </a:t>
            </a:r>
            <a:r>
              <a:rPr lang="ru-RU" sz="2800" dirty="0" err="1">
                <a:solidFill>
                  <a:srgbClr val="FF0000"/>
                </a:solidFill>
              </a:rPr>
              <a:t>социогенетикалық</a:t>
            </a:r>
            <a:r>
              <a:rPr lang="ru-RU" sz="2800" dirty="0">
                <a:solidFill>
                  <a:srgbClr val="FF0000"/>
                </a:solidFill>
              </a:rPr>
              <a:t> </a:t>
            </a:r>
            <a:r>
              <a:rPr lang="ru-RU" sz="2800" dirty="0" err="1">
                <a:solidFill>
                  <a:srgbClr val="FF0000"/>
                </a:solidFill>
              </a:rPr>
              <a:t>бағыттар</a:t>
            </a:r>
            <a:r>
              <a:rPr lang="ru-RU" sz="2800" dirty="0">
                <a:solidFill>
                  <a:srgbClr val="FF0000"/>
                </a:solidFill>
              </a:rPr>
              <a:t>.</a:t>
            </a:r>
          </a:p>
        </p:txBody>
      </p:sp>
      <p:sp>
        <p:nvSpPr>
          <p:cNvPr id="3" name="Объект 2"/>
          <p:cNvSpPr>
            <a:spLocks noGrp="1"/>
          </p:cNvSpPr>
          <p:nvPr>
            <p:ph idx="1"/>
          </p:nvPr>
        </p:nvSpPr>
        <p:spPr/>
        <p:txBody>
          <a:bodyPr/>
          <a:lstStyle/>
          <a:p>
            <a:r>
              <a:rPr lang="ru-RU" dirty="0" err="1"/>
              <a:t>Биогенетикалық</a:t>
            </a:r>
            <a:r>
              <a:rPr lang="ru-RU" dirty="0"/>
              <a:t> </a:t>
            </a:r>
            <a:r>
              <a:rPr lang="ru-RU" dirty="0" err="1"/>
              <a:t>заңдылықтарды</a:t>
            </a:r>
            <a:r>
              <a:rPr lang="ru-RU" dirty="0"/>
              <a:t> </a:t>
            </a:r>
            <a:r>
              <a:rPr lang="ru-RU" dirty="0" err="1"/>
              <a:t>тұңғыш</a:t>
            </a:r>
            <a:r>
              <a:rPr lang="ru-RU" dirty="0"/>
              <a:t> </a:t>
            </a:r>
            <a:r>
              <a:rPr lang="ru-RU" dirty="0" err="1"/>
              <a:t>рет</a:t>
            </a:r>
            <a:r>
              <a:rPr lang="ru-RU" dirty="0"/>
              <a:t> </a:t>
            </a:r>
            <a:r>
              <a:rPr lang="ru-RU" dirty="0" err="1"/>
              <a:t>дәлелдеген</a:t>
            </a:r>
            <a:r>
              <a:rPr lang="ru-RU" dirty="0"/>
              <a:t> </a:t>
            </a:r>
            <a:r>
              <a:rPr lang="ru-RU" dirty="0" err="1"/>
              <a:t>неміс</a:t>
            </a:r>
            <a:r>
              <a:rPr lang="ru-RU" dirty="0"/>
              <a:t> </a:t>
            </a:r>
            <a:r>
              <a:rPr lang="ru-RU" dirty="0" err="1"/>
              <a:t>зоологы</a:t>
            </a:r>
            <a:r>
              <a:rPr lang="ru-RU" dirty="0"/>
              <a:t> </a:t>
            </a:r>
            <a:r>
              <a:rPr lang="ru-RU" dirty="0" err="1"/>
              <a:t>Э.Геккель</a:t>
            </a:r>
            <a:r>
              <a:rPr lang="ru-RU" dirty="0"/>
              <a:t> (1884-1919ж.ж.). </a:t>
            </a:r>
            <a:r>
              <a:rPr lang="ru-RU" dirty="0" err="1"/>
              <a:t>Ол</a:t>
            </a:r>
            <a:r>
              <a:rPr lang="ru-RU" dirty="0"/>
              <a:t> осы </a:t>
            </a:r>
            <a:r>
              <a:rPr lang="ru-RU" dirty="0" err="1"/>
              <a:t>заңдылықтың</a:t>
            </a:r>
            <a:r>
              <a:rPr lang="ru-RU" dirty="0"/>
              <a:t> </a:t>
            </a:r>
            <a:r>
              <a:rPr lang="ru-RU" dirty="0" err="1"/>
              <a:t>жалпы</a:t>
            </a:r>
            <a:r>
              <a:rPr lang="ru-RU" dirty="0"/>
              <a:t> </a:t>
            </a:r>
            <a:r>
              <a:rPr lang="ru-RU" dirty="0" err="1"/>
              <a:t>бағытын</a:t>
            </a:r>
            <a:r>
              <a:rPr lang="ru-RU" dirty="0"/>
              <a:t> </a:t>
            </a:r>
            <a:r>
              <a:rPr lang="ru-RU" dirty="0" err="1"/>
              <a:t>шамамен</a:t>
            </a:r>
            <a:r>
              <a:rPr lang="ru-RU" dirty="0"/>
              <a:t> </a:t>
            </a:r>
            <a:r>
              <a:rPr lang="ru-RU" dirty="0" err="1"/>
              <a:t>бір</a:t>
            </a:r>
            <a:r>
              <a:rPr lang="ru-RU" dirty="0"/>
              <a:t> </a:t>
            </a:r>
            <a:r>
              <a:rPr lang="ru-RU" dirty="0" err="1"/>
              <a:t>түрге</a:t>
            </a:r>
            <a:r>
              <a:rPr lang="ru-RU" dirty="0"/>
              <a:t> </a:t>
            </a:r>
            <a:r>
              <a:rPr lang="ru-RU" dirty="0" err="1"/>
              <a:t>жататын</a:t>
            </a:r>
            <a:r>
              <a:rPr lang="ru-RU" dirty="0"/>
              <a:t> </a:t>
            </a:r>
            <a:r>
              <a:rPr lang="ru-RU" dirty="0" err="1"/>
              <a:t>жануарлар</a:t>
            </a:r>
            <a:r>
              <a:rPr lang="ru-RU" dirty="0"/>
              <a:t> </a:t>
            </a:r>
            <a:r>
              <a:rPr lang="ru-RU" dirty="0" err="1"/>
              <a:t>филогенезі</a:t>
            </a:r>
            <a:r>
              <a:rPr lang="ru-RU" dirty="0"/>
              <a:t> </a:t>
            </a:r>
            <a:r>
              <a:rPr lang="ru-RU" dirty="0" err="1"/>
              <a:t>ата-тегінің</a:t>
            </a:r>
            <a:r>
              <a:rPr lang="ru-RU" dirty="0"/>
              <a:t> </a:t>
            </a:r>
            <a:r>
              <a:rPr lang="ru-RU" dirty="0" err="1"/>
              <a:t>дамуын</a:t>
            </a:r>
            <a:r>
              <a:rPr lang="ru-RU" dirty="0"/>
              <a:t> </a:t>
            </a:r>
            <a:r>
              <a:rPr lang="ru-RU" dirty="0" err="1"/>
              <a:t>қайталайтынын</a:t>
            </a:r>
            <a:r>
              <a:rPr lang="ru-RU" dirty="0"/>
              <a:t> </a:t>
            </a:r>
            <a:r>
              <a:rPr lang="ru-RU" dirty="0" err="1"/>
              <a:t>атап</a:t>
            </a:r>
            <a:r>
              <a:rPr lang="ru-RU" dirty="0"/>
              <a:t> </a:t>
            </a:r>
            <a:r>
              <a:rPr lang="ru-RU" dirty="0" err="1"/>
              <a:t>көрсетті</a:t>
            </a:r>
            <a:r>
              <a:rPr lang="ru-RU" dirty="0"/>
              <a:t>. Ал </a:t>
            </a:r>
            <a:r>
              <a:rPr lang="ru-RU" dirty="0" err="1"/>
              <a:t>орыс</a:t>
            </a:r>
            <a:r>
              <a:rPr lang="ru-RU" dirty="0"/>
              <a:t> </a:t>
            </a:r>
            <a:r>
              <a:rPr lang="ru-RU" dirty="0" err="1"/>
              <a:t>морфологы</a:t>
            </a:r>
            <a:r>
              <a:rPr lang="ru-RU" dirty="0"/>
              <a:t> </a:t>
            </a:r>
            <a:r>
              <a:rPr lang="ru-RU" dirty="0" err="1"/>
              <a:t>А.Н.Северцов</a:t>
            </a:r>
            <a:r>
              <a:rPr lang="ru-RU" dirty="0"/>
              <a:t> (1866-1936 </a:t>
            </a:r>
            <a:r>
              <a:rPr lang="ru-RU" dirty="0" err="1"/>
              <a:t>ж.ж</a:t>
            </a:r>
            <a:r>
              <a:rPr lang="ru-RU" dirty="0"/>
              <a:t>.) осы </a:t>
            </a:r>
            <a:r>
              <a:rPr lang="ru-RU" dirty="0" err="1"/>
              <a:t>заңдылық</a:t>
            </a:r>
            <a:r>
              <a:rPr lang="ru-RU" dirty="0"/>
              <a:t> </a:t>
            </a:r>
            <a:r>
              <a:rPr lang="ru-RU" dirty="0" err="1"/>
              <a:t>ана</a:t>
            </a:r>
            <a:r>
              <a:rPr lang="ru-RU" dirty="0"/>
              <a:t> </a:t>
            </a:r>
            <a:r>
              <a:rPr lang="ru-RU" dirty="0" err="1"/>
              <a:t>құрсағында</a:t>
            </a:r>
            <a:r>
              <a:rPr lang="ru-RU" dirty="0"/>
              <a:t> </a:t>
            </a:r>
            <a:r>
              <a:rPr lang="ru-RU" dirty="0" err="1"/>
              <a:t>жүйке</a:t>
            </a:r>
            <a:r>
              <a:rPr lang="ru-RU" dirty="0"/>
              <a:t> </a:t>
            </a:r>
            <a:r>
              <a:rPr lang="ru-RU" dirty="0" err="1"/>
              <a:t>жүйесінің</a:t>
            </a:r>
            <a:r>
              <a:rPr lang="ru-RU" dirty="0"/>
              <a:t> </a:t>
            </a:r>
            <a:r>
              <a:rPr lang="ru-RU" dirty="0" err="1"/>
              <a:t>қалыптасуына</a:t>
            </a:r>
            <a:r>
              <a:rPr lang="ru-RU" dirty="0"/>
              <a:t> </a:t>
            </a:r>
            <a:r>
              <a:rPr lang="ru-RU" dirty="0" err="1"/>
              <a:t>қпатысты</a:t>
            </a:r>
            <a:r>
              <a:rPr lang="ru-RU" dirty="0"/>
              <a:t> </a:t>
            </a:r>
            <a:r>
              <a:rPr lang="ru-RU" dirty="0" err="1"/>
              <a:t>екендігін</a:t>
            </a:r>
            <a:r>
              <a:rPr lang="ru-RU" dirty="0"/>
              <a:t> </a:t>
            </a:r>
            <a:r>
              <a:rPr lang="ru-RU" dirty="0" err="1"/>
              <a:t>дәлелдеді</a:t>
            </a:r>
            <a:r>
              <a:rPr lang="ru-RU" dirty="0"/>
              <a:t>.</a:t>
            </a:r>
          </a:p>
        </p:txBody>
      </p:sp>
    </p:spTree>
    <p:extLst>
      <p:ext uri="{BB962C8B-B14F-4D97-AF65-F5344CB8AC3E}">
        <p14:creationId xmlns:p14="http://schemas.microsoft.com/office/powerpoint/2010/main" val="6305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a:solidFill>
                  <a:srgbClr val="FF0000"/>
                </a:solidFill>
              </a:rPr>
              <a:t>Бала </a:t>
            </a:r>
            <a:r>
              <a:rPr lang="ru-RU" sz="3200" dirty="0" err="1">
                <a:solidFill>
                  <a:srgbClr val="FF0000"/>
                </a:solidFill>
              </a:rPr>
              <a:t>қылығының</a:t>
            </a:r>
            <a:r>
              <a:rPr lang="ru-RU" sz="3200" dirty="0">
                <a:solidFill>
                  <a:srgbClr val="FF0000"/>
                </a:solidFill>
              </a:rPr>
              <a:t> </a:t>
            </a:r>
            <a:r>
              <a:rPr lang="ru-RU" sz="3200" dirty="0" err="1">
                <a:solidFill>
                  <a:srgbClr val="FF0000"/>
                </a:solidFill>
              </a:rPr>
              <a:t>ерекшеліктерін</a:t>
            </a:r>
            <a:r>
              <a:rPr lang="ru-RU" sz="3200" dirty="0">
                <a:solidFill>
                  <a:srgbClr val="FF0000"/>
                </a:solidFill>
              </a:rPr>
              <a:t> </a:t>
            </a:r>
            <a:r>
              <a:rPr lang="ru-RU" sz="3200" dirty="0" err="1">
                <a:solidFill>
                  <a:srgbClr val="FF0000"/>
                </a:solidFill>
              </a:rPr>
              <a:t>зерттеудің</a:t>
            </a:r>
            <a:r>
              <a:rPr lang="ru-RU" sz="3200" dirty="0">
                <a:solidFill>
                  <a:srgbClr val="FF0000"/>
                </a:solidFill>
              </a:rPr>
              <a:t> </a:t>
            </a:r>
            <a:r>
              <a:rPr lang="ru-RU" sz="3200" dirty="0" err="1">
                <a:solidFill>
                  <a:srgbClr val="FF0000"/>
                </a:solidFill>
              </a:rPr>
              <a:t>тәжірибесінде</a:t>
            </a:r>
            <a:r>
              <a:rPr lang="ru-RU" sz="3200" dirty="0">
                <a:solidFill>
                  <a:srgbClr val="FF0000"/>
                </a:solidFill>
              </a:rPr>
              <a:t> психика </a:t>
            </a:r>
            <a:r>
              <a:rPr lang="ru-RU" sz="3200" dirty="0" err="1">
                <a:solidFill>
                  <a:srgbClr val="FF0000"/>
                </a:solidFill>
              </a:rPr>
              <a:t>дамуында</a:t>
            </a:r>
            <a:r>
              <a:rPr lang="ru-RU" sz="3200" dirty="0">
                <a:solidFill>
                  <a:srgbClr val="FF0000"/>
                </a:solidFill>
              </a:rPr>
              <a:t> </a:t>
            </a:r>
            <a:r>
              <a:rPr lang="ru-RU" sz="3200" dirty="0" err="1">
                <a:solidFill>
                  <a:srgbClr val="FF0000"/>
                </a:solidFill>
              </a:rPr>
              <a:t>жалпы</a:t>
            </a:r>
            <a:r>
              <a:rPr lang="ru-RU" sz="3200" dirty="0">
                <a:solidFill>
                  <a:srgbClr val="FF0000"/>
                </a:solidFill>
              </a:rPr>
              <a:t> теория </a:t>
            </a:r>
            <a:r>
              <a:rPr lang="ru-RU" sz="3200" dirty="0" err="1">
                <a:solidFill>
                  <a:srgbClr val="FF0000"/>
                </a:solidFill>
              </a:rPr>
              <a:t>құру</a:t>
            </a:r>
            <a:r>
              <a:rPr lang="ru-RU" sz="3200" dirty="0">
                <a:solidFill>
                  <a:srgbClr val="FF0000"/>
                </a:solidFill>
              </a:rPr>
              <a:t> </a:t>
            </a:r>
            <a:r>
              <a:rPr lang="ru-RU" sz="3200" dirty="0" err="1">
                <a:solidFill>
                  <a:srgbClr val="FF0000"/>
                </a:solidFill>
              </a:rPr>
              <a:t>қажеттілігі</a:t>
            </a:r>
            <a:r>
              <a:rPr lang="ru-RU" sz="3200" dirty="0">
                <a:solidFill>
                  <a:srgbClr val="FF0000"/>
                </a:solidFill>
              </a:rPr>
              <a:t> </a:t>
            </a:r>
            <a:r>
              <a:rPr lang="ru-RU" sz="3200" dirty="0" err="1">
                <a:solidFill>
                  <a:srgbClr val="FF0000"/>
                </a:solidFill>
              </a:rPr>
              <a:t>пайда</a:t>
            </a:r>
            <a:r>
              <a:rPr lang="ru-RU" sz="3200" dirty="0">
                <a:solidFill>
                  <a:srgbClr val="FF0000"/>
                </a:solidFill>
              </a:rPr>
              <a:t> </a:t>
            </a:r>
            <a:r>
              <a:rPr lang="ru-RU" sz="3200" dirty="0" err="1">
                <a:solidFill>
                  <a:srgbClr val="FF0000"/>
                </a:solidFill>
              </a:rPr>
              <a:t>болды</a:t>
            </a:r>
            <a:endParaRPr lang="ru-RU" sz="3200" dirty="0">
              <a:solidFill>
                <a:srgbClr val="FF0000"/>
              </a:solidFill>
            </a:endParaRPr>
          </a:p>
        </p:txBody>
      </p:sp>
      <p:sp>
        <p:nvSpPr>
          <p:cNvPr id="3" name="Объект 2"/>
          <p:cNvSpPr>
            <a:spLocks noGrp="1"/>
          </p:cNvSpPr>
          <p:nvPr>
            <p:ph idx="1"/>
          </p:nvPr>
        </p:nvSpPr>
        <p:spPr/>
        <p:txBody>
          <a:bodyPr/>
          <a:lstStyle/>
          <a:p>
            <a:r>
              <a:rPr lang="ru-RU" dirty="0" smtClean="0"/>
              <a:t>. </a:t>
            </a:r>
            <a:r>
              <a:rPr lang="ru-RU" dirty="0"/>
              <a:t>Оны </a:t>
            </a:r>
            <a:r>
              <a:rPr lang="ru-RU" dirty="0" err="1"/>
              <a:t>шешуге</a:t>
            </a:r>
            <a:r>
              <a:rPr lang="ru-RU" dirty="0"/>
              <a:t> </a:t>
            </a:r>
            <a:r>
              <a:rPr lang="ru-RU" dirty="0" err="1"/>
              <a:t>психологиялық</a:t>
            </a:r>
            <a:r>
              <a:rPr lang="ru-RU" dirty="0"/>
              <a:t> </a:t>
            </a:r>
            <a:r>
              <a:rPr lang="ru-RU" dirty="0" err="1">
                <a:solidFill>
                  <a:srgbClr val="FF0000"/>
                </a:solidFill>
              </a:rPr>
              <a:t>бағыттар</a:t>
            </a:r>
            <a:r>
              <a:rPr lang="ru-RU" dirty="0">
                <a:solidFill>
                  <a:srgbClr val="FF0000"/>
                </a:solidFill>
              </a:rPr>
              <a:t>-функционализм, бихевиоризм, </a:t>
            </a:r>
            <a:r>
              <a:rPr lang="ru-RU" dirty="0" err="1">
                <a:solidFill>
                  <a:srgbClr val="FF0000"/>
                </a:solidFill>
              </a:rPr>
              <a:t>фредизм</a:t>
            </a:r>
            <a:r>
              <a:rPr lang="ru-RU" dirty="0">
                <a:solidFill>
                  <a:srgbClr val="FF0000"/>
                </a:solidFill>
              </a:rPr>
              <a:t>, гештальтизм </a:t>
            </a:r>
            <a:r>
              <a:rPr lang="ru-RU" dirty="0" err="1">
                <a:solidFill>
                  <a:srgbClr val="FF0000"/>
                </a:solidFill>
              </a:rPr>
              <a:t>т.б</a:t>
            </a:r>
            <a:r>
              <a:rPr lang="ru-RU" dirty="0">
                <a:solidFill>
                  <a:srgbClr val="FF0000"/>
                </a:solidFill>
              </a:rPr>
              <a:t>. </a:t>
            </a:r>
            <a:r>
              <a:rPr lang="ru-RU" dirty="0" err="1"/>
              <a:t>Мұның</a:t>
            </a:r>
            <a:r>
              <a:rPr lang="ru-RU" dirty="0"/>
              <a:t> </a:t>
            </a:r>
            <a:r>
              <a:rPr lang="ru-RU" dirty="0" err="1"/>
              <a:t>әрқайсысы</a:t>
            </a:r>
            <a:r>
              <a:rPr lang="ru-RU" dirty="0"/>
              <a:t> бала </a:t>
            </a:r>
            <a:r>
              <a:rPr lang="ru-RU" dirty="0" err="1"/>
              <a:t>психикасынаң</a:t>
            </a:r>
            <a:r>
              <a:rPr lang="ru-RU" dirty="0"/>
              <a:t> </a:t>
            </a:r>
            <a:r>
              <a:rPr lang="ru-RU" dirty="0" err="1"/>
              <a:t>ең</a:t>
            </a:r>
            <a:r>
              <a:rPr lang="ru-RU" dirty="0"/>
              <a:t> </a:t>
            </a:r>
            <a:r>
              <a:rPr lang="ru-RU" dirty="0" err="1"/>
              <a:t>алдымен</a:t>
            </a:r>
            <a:r>
              <a:rPr lang="ru-RU" dirty="0"/>
              <a:t> </a:t>
            </a:r>
            <a:r>
              <a:rPr lang="ru-RU" dirty="0" err="1"/>
              <a:t>жалпы</a:t>
            </a:r>
            <a:r>
              <a:rPr lang="ru-RU" dirty="0"/>
              <a:t> </a:t>
            </a:r>
            <a:r>
              <a:rPr lang="ru-RU" dirty="0" err="1"/>
              <a:t>тұжырымдардың</a:t>
            </a:r>
            <a:r>
              <a:rPr lang="ru-RU" dirty="0"/>
              <a:t> </a:t>
            </a:r>
            <a:r>
              <a:rPr lang="ru-RU" dirty="0" err="1"/>
              <a:t>растығын</a:t>
            </a:r>
            <a:r>
              <a:rPr lang="ru-RU" dirty="0"/>
              <a:t> </a:t>
            </a:r>
            <a:r>
              <a:rPr lang="ru-RU" dirty="0" err="1"/>
              <a:t>куәландратын</a:t>
            </a:r>
            <a:r>
              <a:rPr lang="ru-RU" dirty="0"/>
              <a:t> объект </a:t>
            </a:r>
            <a:r>
              <a:rPr lang="ru-RU" dirty="0" err="1"/>
              <a:t>ретінде</a:t>
            </a:r>
            <a:r>
              <a:rPr lang="ru-RU" dirty="0"/>
              <a:t> </a:t>
            </a:r>
            <a:r>
              <a:rPr lang="ru-RU" dirty="0" err="1"/>
              <a:t>қарастырды</a:t>
            </a:r>
            <a:r>
              <a:rPr lang="ru-RU" dirty="0"/>
              <a:t>.</a:t>
            </a:r>
          </a:p>
        </p:txBody>
      </p:sp>
    </p:spTree>
    <p:extLst>
      <p:ext uri="{BB962C8B-B14F-4D97-AF65-F5344CB8AC3E}">
        <p14:creationId xmlns:p14="http://schemas.microsoft.com/office/powerpoint/2010/main" val="516427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rPr>
              <a:t>Г. С. </a:t>
            </a:r>
            <a:r>
              <a:rPr lang="ru-RU" dirty="0" err="1">
                <a:solidFill>
                  <a:srgbClr val="FF0000"/>
                </a:solidFill>
              </a:rPr>
              <a:t>Холлдың</a:t>
            </a:r>
            <a:r>
              <a:rPr lang="ru-RU" dirty="0">
                <a:solidFill>
                  <a:srgbClr val="FF0000"/>
                </a:solidFill>
              </a:rPr>
              <a:t> рекапитуляция </a:t>
            </a:r>
            <a:r>
              <a:rPr lang="ru-RU" dirty="0" err="1">
                <a:solidFill>
                  <a:srgbClr val="FF0000"/>
                </a:solidFill>
              </a:rPr>
              <a:t>теориясы</a:t>
            </a:r>
            <a:r>
              <a:rPr lang="ru-RU" dirty="0">
                <a:solidFill>
                  <a:srgbClr val="FF0000"/>
                </a:solidFill>
              </a:rPr>
              <a:t> </a:t>
            </a:r>
            <a:r>
              <a:rPr lang="ru-RU" dirty="0" err="1">
                <a:solidFill>
                  <a:srgbClr val="FF0000"/>
                </a:solidFill>
              </a:rPr>
              <a:t>бойынша</a:t>
            </a:r>
            <a:r>
              <a:rPr lang="ru-RU" dirty="0">
                <a:solidFill>
                  <a:srgbClr val="FF0000"/>
                </a:solidFill>
              </a:rPr>
              <a:t> </a:t>
            </a:r>
          </a:p>
        </p:txBody>
      </p:sp>
      <p:sp>
        <p:nvSpPr>
          <p:cNvPr id="3" name="Объект 2"/>
          <p:cNvSpPr>
            <a:spLocks noGrp="1"/>
          </p:cNvSpPr>
          <p:nvPr>
            <p:ph idx="1"/>
          </p:nvPr>
        </p:nvSpPr>
        <p:spPr/>
        <p:txBody>
          <a:bodyPr>
            <a:normAutofit fontScale="92500"/>
          </a:bodyPr>
          <a:lstStyle/>
          <a:p>
            <a:r>
              <a:rPr lang="ru-RU" dirty="0" err="1" smtClean="0"/>
              <a:t>адамның</a:t>
            </a:r>
            <a:r>
              <a:rPr lang="ru-RU" dirty="0" smtClean="0"/>
              <a:t> </a:t>
            </a:r>
            <a:r>
              <a:rPr lang="ru-RU" dirty="0" err="1"/>
              <a:t>онтегенездегі</a:t>
            </a:r>
            <a:r>
              <a:rPr lang="ru-RU" dirty="0"/>
              <a:t> </a:t>
            </a:r>
            <a:r>
              <a:rPr lang="ru-RU" dirty="0" err="1"/>
              <a:t>жеке</a:t>
            </a:r>
            <a:r>
              <a:rPr lang="ru-RU" dirty="0"/>
              <a:t> дара </a:t>
            </a:r>
            <a:r>
              <a:rPr lang="ru-RU" dirty="0" err="1"/>
              <a:t>дамуы</a:t>
            </a:r>
            <a:r>
              <a:rPr lang="ru-RU" dirty="0"/>
              <a:t> </a:t>
            </a:r>
            <a:r>
              <a:rPr lang="ru-RU" dirty="0" err="1"/>
              <a:t>алғашында</a:t>
            </a:r>
            <a:r>
              <a:rPr lang="ru-RU" dirty="0"/>
              <a:t> </a:t>
            </a:r>
            <a:r>
              <a:rPr lang="ru-RU" dirty="0" err="1"/>
              <a:t>филогенездің</a:t>
            </a:r>
            <a:r>
              <a:rPr lang="ru-RU" dirty="0"/>
              <a:t>, </a:t>
            </a:r>
            <a:r>
              <a:rPr lang="ru-RU" dirty="0" err="1"/>
              <a:t>кейін</a:t>
            </a:r>
            <a:r>
              <a:rPr lang="ru-RU" dirty="0"/>
              <a:t> </a:t>
            </a:r>
            <a:r>
              <a:rPr lang="ru-RU" dirty="0" err="1"/>
              <a:t>антропогенездің</a:t>
            </a:r>
            <a:r>
              <a:rPr lang="ru-RU" dirty="0"/>
              <a:t>, </a:t>
            </a:r>
            <a:r>
              <a:rPr lang="ru-RU" dirty="0" err="1"/>
              <a:t>ақырында</a:t>
            </a:r>
            <a:r>
              <a:rPr lang="ru-RU" dirty="0"/>
              <a:t> – </a:t>
            </a:r>
            <a:r>
              <a:rPr lang="ru-RU" dirty="0" err="1"/>
              <a:t>социогенездің</a:t>
            </a:r>
            <a:r>
              <a:rPr lang="ru-RU" dirty="0"/>
              <a:t> </a:t>
            </a:r>
            <a:r>
              <a:rPr lang="ru-RU" dirty="0" err="1"/>
              <a:t>қайталануы</a:t>
            </a:r>
            <a:r>
              <a:rPr lang="ru-RU" dirty="0"/>
              <a:t>. </a:t>
            </a:r>
            <a:r>
              <a:rPr lang="ru-RU" dirty="0" err="1"/>
              <a:t>Өз</a:t>
            </a:r>
            <a:r>
              <a:rPr lang="ru-RU" dirty="0"/>
              <a:t> </a:t>
            </a:r>
            <a:r>
              <a:rPr lang="ru-RU" dirty="0" err="1"/>
              <a:t>теориясының</a:t>
            </a:r>
            <a:r>
              <a:rPr lang="ru-RU" dirty="0"/>
              <a:t> д</a:t>
            </a:r>
            <a:r>
              <a:rPr lang="en-US" dirty="0"/>
              <a:t>ə</a:t>
            </a:r>
            <a:r>
              <a:rPr lang="ru-RU" dirty="0" err="1"/>
              <a:t>лелі</a:t>
            </a:r>
            <a:r>
              <a:rPr lang="ru-RU" dirty="0"/>
              <a:t> </a:t>
            </a:r>
            <a:r>
              <a:rPr lang="ru-RU" dirty="0" err="1"/>
              <a:t>ретінде</a:t>
            </a:r>
            <a:r>
              <a:rPr lang="ru-RU" dirty="0"/>
              <a:t> </a:t>
            </a:r>
            <a:r>
              <a:rPr lang="ru-RU" dirty="0" err="1"/>
              <a:t>зерттеуші</a:t>
            </a:r>
            <a:r>
              <a:rPr lang="ru-RU" dirty="0"/>
              <a:t> </a:t>
            </a:r>
            <a:r>
              <a:rPr lang="ru-RU" dirty="0" err="1"/>
              <a:t>бір</a:t>
            </a:r>
            <a:r>
              <a:rPr lang="ru-RU" dirty="0"/>
              <a:t> </a:t>
            </a:r>
            <a:r>
              <a:rPr lang="ru-RU" dirty="0" err="1"/>
              <a:t>жағынан</a:t>
            </a:r>
            <a:r>
              <a:rPr lang="ru-RU" dirty="0"/>
              <a:t> </a:t>
            </a:r>
            <a:r>
              <a:rPr lang="ru-RU" dirty="0" err="1"/>
              <a:t>баланың</a:t>
            </a:r>
            <a:r>
              <a:rPr lang="ru-RU" dirty="0"/>
              <a:t> </a:t>
            </a:r>
            <a:r>
              <a:rPr lang="ru-RU" dirty="0" err="1"/>
              <a:t>онтогенездегі</a:t>
            </a:r>
            <a:r>
              <a:rPr lang="ru-RU" dirty="0"/>
              <a:t> </a:t>
            </a:r>
            <a:r>
              <a:rPr lang="ru-RU" dirty="0" err="1"/>
              <a:t>дамуы</a:t>
            </a:r>
            <a:r>
              <a:rPr lang="ru-RU" dirty="0"/>
              <a:t> мен </a:t>
            </a:r>
            <a:r>
              <a:rPr lang="ru-RU" dirty="0" err="1"/>
              <a:t>екінші</a:t>
            </a:r>
            <a:r>
              <a:rPr lang="ru-RU" dirty="0"/>
              <a:t> </a:t>
            </a:r>
            <a:r>
              <a:rPr lang="ru-RU" dirty="0" err="1"/>
              <a:t>бір</a:t>
            </a:r>
            <a:r>
              <a:rPr lang="ru-RU" dirty="0"/>
              <a:t> </a:t>
            </a:r>
            <a:r>
              <a:rPr lang="ru-RU" dirty="0" err="1"/>
              <a:t>жағынан</a:t>
            </a:r>
            <a:r>
              <a:rPr lang="ru-RU" dirty="0"/>
              <a:t> </a:t>
            </a:r>
            <a:r>
              <a:rPr lang="ru-RU" dirty="0" err="1"/>
              <a:t>жануарлар</a:t>
            </a:r>
            <a:r>
              <a:rPr lang="ru-RU" dirty="0"/>
              <a:t> </a:t>
            </a:r>
            <a:r>
              <a:rPr lang="ru-RU" dirty="0" err="1"/>
              <a:t>түрлерінің</a:t>
            </a:r>
            <a:r>
              <a:rPr lang="ru-RU" dirty="0"/>
              <a:t>, </a:t>
            </a:r>
            <a:r>
              <a:rPr lang="ru-RU" dirty="0" err="1"/>
              <a:t>адамзат</a:t>
            </a:r>
            <a:r>
              <a:rPr lang="ru-RU" dirty="0"/>
              <a:t> </a:t>
            </a:r>
            <a:r>
              <a:rPr lang="ru-RU" dirty="0" err="1"/>
              <a:t>тарихының</a:t>
            </a:r>
            <a:r>
              <a:rPr lang="ru-RU" dirty="0"/>
              <a:t> </a:t>
            </a:r>
            <a:r>
              <a:rPr lang="ru-RU" dirty="0" err="1"/>
              <a:t>дамуы</a:t>
            </a:r>
            <a:r>
              <a:rPr lang="ru-RU" dirty="0"/>
              <a:t> мен </a:t>
            </a:r>
            <a:r>
              <a:rPr lang="ru-RU" dirty="0" err="1"/>
              <a:t>адамның</a:t>
            </a:r>
            <a:r>
              <a:rPr lang="ru-RU" dirty="0"/>
              <a:t> </a:t>
            </a:r>
            <a:r>
              <a:rPr lang="ru-RU" dirty="0" err="1"/>
              <a:t>түр</a:t>
            </a:r>
            <a:r>
              <a:rPr lang="ru-RU" dirty="0"/>
              <a:t> </a:t>
            </a:r>
            <a:r>
              <a:rPr lang="ru-RU" dirty="0" err="1"/>
              <a:t>ретінде</a:t>
            </a:r>
            <a:r>
              <a:rPr lang="ru-RU" dirty="0"/>
              <a:t> </a:t>
            </a:r>
            <a:r>
              <a:rPr lang="ru-RU" dirty="0" err="1"/>
              <a:t>қалыптасу</a:t>
            </a:r>
            <a:r>
              <a:rPr lang="ru-RU" dirty="0"/>
              <a:t> </a:t>
            </a:r>
            <a:r>
              <a:rPr lang="ru-RU" dirty="0" err="1"/>
              <a:t>үдерісінің</a:t>
            </a:r>
            <a:r>
              <a:rPr lang="ru-RU" dirty="0"/>
              <a:t> </a:t>
            </a:r>
            <a:r>
              <a:rPr lang="ru-RU" dirty="0" err="1"/>
              <a:t>арасындағы</a:t>
            </a:r>
            <a:r>
              <a:rPr lang="ru-RU" dirty="0"/>
              <a:t> </a:t>
            </a:r>
            <a:r>
              <a:rPr lang="ru-RU" dirty="0" err="1"/>
              <a:t>ұқсастықтарға</a:t>
            </a:r>
            <a:r>
              <a:rPr lang="ru-RU" dirty="0"/>
              <a:t> </a:t>
            </a:r>
            <a:r>
              <a:rPr lang="ru-RU" dirty="0" err="1"/>
              <a:t>нұсқайды</a:t>
            </a:r>
            <a:r>
              <a:rPr lang="ru-RU" dirty="0"/>
              <a:t>. Г. С. </a:t>
            </a:r>
            <a:r>
              <a:rPr lang="ru-RU" dirty="0" err="1"/>
              <a:t>Холлдың</a:t>
            </a:r>
            <a:r>
              <a:rPr lang="ru-RU" dirty="0"/>
              <a:t> </a:t>
            </a:r>
            <a:r>
              <a:rPr lang="ru-RU" dirty="0" err="1"/>
              <a:t>тұжырымдамасы</a:t>
            </a:r>
            <a:r>
              <a:rPr lang="ru-RU" dirty="0"/>
              <a:t> </a:t>
            </a:r>
            <a:r>
              <a:rPr lang="ru-RU" dirty="0" err="1"/>
              <a:t>сол</a:t>
            </a:r>
            <a:r>
              <a:rPr lang="ru-RU" dirty="0"/>
              <a:t> </a:t>
            </a:r>
            <a:r>
              <a:rPr lang="ru-RU" dirty="0" err="1"/>
              <a:t>кезде</a:t>
            </a:r>
            <a:r>
              <a:rPr lang="ru-RU" dirty="0"/>
              <a:t> </a:t>
            </a:r>
            <a:r>
              <a:rPr lang="ru-RU" dirty="0" err="1"/>
              <a:t>барлық</a:t>
            </a:r>
            <a:r>
              <a:rPr lang="ru-RU" dirty="0"/>
              <a:t> </a:t>
            </a:r>
            <a:r>
              <a:rPr lang="ru-RU" dirty="0" err="1"/>
              <a:t>зерттеушілермен</a:t>
            </a:r>
            <a:r>
              <a:rPr lang="ru-RU" dirty="0"/>
              <a:t> </a:t>
            </a:r>
            <a:r>
              <a:rPr lang="ru-RU" dirty="0" err="1"/>
              <a:t>сыналғанымен</a:t>
            </a:r>
            <a:r>
              <a:rPr lang="ru-RU" dirty="0"/>
              <a:t>, оны </a:t>
            </a:r>
            <a:r>
              <a:rPr lang="ru-RU" dirty="0" err="1"/>
              <a:t>ұстанатындығына</a:t>
            </a:r>
            <a:r>
              <a:rPr lang="ru-RU" dirty="0"/>
              <a:t> </a:t>
            </a:r>
            <a:r>
              <a:rPr lang="ru-RU" dirty="0" err="1"/>
              <a:t>нұсқамаған</a:t>
            </a:r>
            <a:r>
              <a:rPr lang="ru-RU" dirty="0"/>
              <a:t> </a:t>
            </a:r>
            <a:r>
              <a:rPr lang="ru-RU" dirty="0" err="1"/>
              <a:t>бірде-бір</a:t>
            </a:r>
            <a:r>
              <a:rPr lang="ru-RU" dirty="0"/>
              <a:t> </a:t>
            </a:r>
            <a:r>
              <a:rPr lang="ru-RU" dirty="0" err="1"/>
              <a:t>зерттеуші</a:t>
            </a:r>
            <a:r>
              <a:rPr lang="ru-RU" dirty="0"/>
              <a:t> </a:t>
            </a:r>
            <a:r>
              <a:rPr lang="ru-RU" dirty="0" err="1"/>
              <a:t>болмаған</a:t>
            </a:r>
            <a:r>
              <a:rPr lang="ru-RU" dirty="0"/>
              <a:t> </a:t>
            </a:r>
            <a:r>
              <a:rPr lang="ru-RU" dirty="0" err="1"/>
              <a:t>шығар</a:t>
            </a:r>
            <a:r>
              <a:rPr lang="ru-RU" dirty="0"/>
              <a:t>. </a:t>
            </a:r>
            <a:r>
              <a:rPr lang="ru-RU" dirty="0" err="1"/>
              <a:t>Барлығын</a:t>
            </a:r>
            <a:r>
              <a:rPr lang="ru-RU" dirty="0"/>
              <a:t> </a:t>
            </a:r>
            <a:r>
              <a:rPr lang="ru-RU" dirty="0" err="1"/>
              <a:t>онтогенетикалық</a:t>
            </a:r>
            <a:r>
              <a:rPr lang="ru-RU" dirty="0"/>
              <a:t> </a:t>
            </a:r>
            <a:r>
              <a:rPr lang="ru-RU" dirty="0" err="1"/>
              <a:t>дамуды</a:t>
            </a:r>
            <a:r>
              <a:rPr lang="ru-RU" dirty="0"/>
              <a:t> </a:t>
            </a:r>
            <a:r>
              <a:rPr lang="ru-RU" dirty="0" err="1"/>
              <a:t>түсіндірудің</a:t>
            </a:r>
            <a:r>
              <a:rPr lang="ru-RU" dirty="0"/>
              <a:t> </a:t>
            </a:r>
            <a:r>
              <a:rPr lang="ru-RU" dirty="0" err="1"/>
              <a:t>қарапайымдылығы</a:t>
            </a:r>
            <a:r>
              <a:rPr lang="ru-RU" dirty="0"/>
              <a:t> мен </a:t>
            </a:r>
            <a:r>
              <a:rPr lang="ru-RU" dirty="0" err="1"/>
              <a:t>ыңғайлылығы</a:t>
            </a:r>
            <a:r>
              <a:rPr lang="ru-RU" dirty="0"/>
              <a:t> </a:t>
            </a:r>
            <a:r>
              <a:rPr lang="ru-RU" dirty="0" err="1"/>
              <a:t>қызықтырды</a:t>
            </a:r>
            <a:r>
              <a:rPr lang="ru-RU" dirty="0"/>
              <a:t>. </a:t>
            </a:r>
          </a:p>
        </p:txBody>
      </p:sp>
    </p:spTree>
    <p:extLst>
      <p:ext uri="{BB962C8B-B14F-4D97-AF65-F5344CB8AC3E}">
        <p14:creationId xmlns:p14="http://schemas.microsoft.com/office/powerpoint/2010/main" val="1068113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 е к а п и т у л я ц и я (</a:t>
            </a:r>
            <a:r>
              <a:rPr lang="ru-RU" dirty="0" err="1"/>
              <a:t>латын</a:t>
            </a:r>
            <a:r>
              <a:rPr lang="ru-RU" dirty="0"/>
              <a:t> </a:t>
            </a:r>
            <a:r>
              <a:rPr lang="ru-RU" dirty="0" err="1"/>
              <a:t>тілінен</a:t>
            </a:r>
            <a:r>
              <a:rPr lang="ru-RU" dirty="0"/>
              <a:t> </a:t>
            </a:r>
            <a:r>
              <a:rPr lang="ru-RU" dirty="0" err="1"/>
              <a:t>аударғанда</a:t>
            </a:r>
            <a:r>
              <a:rPr lang="ru-RU" dirty="0"/>
              <a:t> </a:t>
            </a:r>
            <a:r>
              <a:rPr lang="en-US" dirty="0" err="1"/>
              <a:t>rekapitulato</a:t>
            </a:r>
            <a:r>
              <a:rPr lang="en-US" dirty="0"/>
              <a:t>) </a:t>
            </a:r>
            <a:r>
              <a:rPr lang="ru-RU" dirty="0" err="1"/>
              <a:t>теориясы</a:t>
            </a:r>
            <a:r>
              <a:rPr lang="ru-RU" dirty="0"/>
              <a:t> </a:t>
            </a:r>
          </a:p>
        </p:txBody>
      </p:sp>
      <p:sp>
        <p:nvSpPr>
          <p:cNvPr id="3" name="Объект 2"/>
          <p:cNvSpPr>
            <a:spLocks noGrp="1"/>
          </p:cNvSpPr>
          <p:nvPr>
            <p:ph idx="1"/>
          </p:nvPr>
        </p:nvSpPr>
        <p:spPr/>
        <p:txBody>
          <a:bodyPr>
            <a:normAutofit lnSpcReduction="10000"/>
          </a:bodyPr>
          <a:lstStyle/>
          <a:p>
            <a:r>
              <a:rPr lang="ru-RU" dirty="0" smtClean="0"/>
              <a:t>– </a:t>
            </a:r>
            <a:r>
              <a:rPr lang="ru-RU" dirty="0" err="1"/>
              <a:t>онтогенездегі</a:t>
            </a:r>
            <a:r>
              <a:rPr lang="ru-RU" dirty="0"/>
              <a:t> </a:t>
            </a:r>
            <a:r>
              <a:rPr lang="ru-RU" dirty="0" err="1"/>
              <a:t>жеке</a:t>
            </a:r>
            <a:r>
              <a:rPr lang="ru-RU" dirty="0"/>
              <a:t> дара даму </a:t>
            </a:r>
            <a:r>
              <a:rPr lang="ru-RU" dirty="0" err="1"/>
              <a:t>түрлері</a:t>
            </a:r>
            <a:r>
              <a:rPr lang="ru-RU" dirty="0"/>
              <a:t> мен </a:t>
            </a:r>
            <a:r>
              <a:rPr lang="ru-RU" dirty="0" err="1"/>
              <a:t>адам</a:t>
            </a:r>
            <a:r>
              <a:rPr lang="ru-RU" dirty="0"/>
              <a:t> </a:t>
            </a:r>
            <a:r>
              <a:rPr lang="ru-RU" dirty="0" err="1"/>
              <a:t>тегі</a:t>
            </a:r>
            <a:r>
              <a:rPr lang="ru-RU" dirty="0"/>
              <a:t> </a:t>
            </a:r>
            <a:r>
              <a:rPr lang="ru-RU" dirty="0" err="1"/>
              <a:t>тарихының</a:t>
            </a:r>
            <a:r>
              <a:rPr lang="ru-RU" dirty="0"/>
              <a:t> </a:t>
            </a:r>
            <a:r>
              <a:rPr lang="ru-RU" dirty="0" err="1"/>
              <a:t>жылдам</a:t>
            </a:r>
            <a:r>
              <a:rPr lang="ru-RU" dirty="0"/>
              <a:t> </a:t>
            </a:r>
            <a:r>
              <a:rPr lang="ru-RU" dirty="0" err="1"/>
              <a:t>қайталануын</a:t>
            </a:r>
            <a:r>
              <a:rPr lang="ru-RU" dirty="0"/>
              <a:t> </a:t>
            </a:r>
            <a:r>
              <a:rPr lang="ru-RU" dirty="0" err="1"/>
              <a:t>білдіреді</a:t>
            </a:r>
            <a:r>
              <a:rPr lang="ru-RU" dirty="0"/>
              <a:t>. </a:t>
            </a:r>
            <a:r>
              <a:rPr lang="ru-RU" dirty="0" err="1"/>
              <a:t>Басқаша</a:t>
            </a:r>
            <a:r>
              <a:rPr lang="ru-RU" dirty="0"/>
              <a:t> </a:t>
            </a:r>
            <a:r>
              <a:rPr lang="ru-RU" dirty="0" err="1"/>
              <a:t>айтқанда</a:t>
            </a:r>
            <a:r>
              <a:rPr lang="ru-RU" dirty="0"/>
              <a:t>, </a:t>
            </a:r>
            <a:r>
              <a:rPr lang="ru-RU" dirty="0" err="1" smtClean="0"/>
              <a:t>онотогенез</a:t>
            </a:r>
            <a:r>
              <a:rPr lang="ru-RU" dirty="0" smtClean="0"/>
              <a:t> </a:t>
            </a:r>
            <a:r>
              <a:rPr lang="ru-RU" dirty="0"/>
              <a:t>– филогенез бен </a:t>
            </a:r>
            <a:r>
              <a:rPr lang="ru-RU" dirty="0" err="1"/>
              <a:t>социогенездің</a:t>
            </a:r>
            <a:r>
              <a:rPr lang="ru-RU" dirty="0"/>
              <a:t> </a:t>
            </a:r>
            <a:r>
              <a:rPr lang="ru-RU" dirty="0" err="1"/>
              <a:t>қысқа</a:t>
            </a:r>
            <a:r>
              <a:rPr lang="ru-RU" dirty="0"/>
              <a:t> </a:t>
            </a:r>
            <a:r>
              <a:rPr lang="ru-RU" dirty="0" err="1"/>
              <a:t>мерзімде</a:t>
            </a:r>
            <a:r>
              <a:rPr lang="ru-RU" dirty="0"/>
              <a:t> </a:t>
            </a:r>
            <a:r>
              <a:rPr lang="en-US" dirty="0"/>
              <a:t>ə</a:t>
            </a:r>
            <a:r>
              <a:rPr lang="ru-RU" dirty="0" err="1"/>
              <a:t>рі</a:t>
            </a:r>
            <a:r>
              <a:rPr lang="ru-RU" dirty="0"/>
              <a:t> </a:t>
            </a:r>
            <a:r>
              <a:rPr lang="ru-RU" dirty="0" err="1"/>
              <a:t>тығыз</a:t>
            </a:r>
            <a:r>
              <a:rPr lang="ru-RU" dirty="0"/>
              <a:t> </a:t>
            </a:r>
            <a:r>
              <a:rPr lang="ru-RU" dirty="0" err="1"/>
              <a:t>қайталануы</a:t>
            </a:r>
            <a:r>
              <a:rPr lang="ru-RU" dirty="0"/>
              <a:t> (Г. С. Холл). </a:t>
            </a:r>
            <a:r>
              <a:rPr lang="ru-RU" dirty="0" err="1"/>
              <a:t>Индивидтің</a:t>
            </a:r>
            <a:r>
              <a:rPr lang="ru-RU" dirty="0"/>
              <a:t> </a:t>
            </a:r>
            <a:r>
              <a:rPr lang="ru-RU" dirty="0" err="1"/>
              <a:t>психикалық</a:t>
            </a:r>
            <a:r>
              <a:rPr lang="ru-RU" dirty="0"/>
              <a:t> </a:t>
            </a:r>
            <a:r>
              <a:rPr lang="ru-RU" dirty="0" err="1"/>
              <a:t>дамуындағы</a:t>
            </a:r>
            <a:r>
              <a:rPr lang="ru-RU" dirty="0"/>
              <a:t> </a:t>
            </a:r>
            <a:r>
              <a:rPr lang="ru-RU" dirty="0" smtClean="0"/>
              <a:t>рекапитуляция </a:t>
            </a:r>
            <a:r>
              <a:rPr lang="ru-RU" dirty="0" err="1"/>
              <a:t>теориясы</a:t>
            </a:r>
            <a:r>
              <a:rPr lang="ru-RU" dirty="0"/>
              <a:t> Ч. </a:t>
            </a:r>
            <a:r>
              <a:rPr lang="ru-RU" dirty="0" err="1"/>
              <a:t>Дарвиннің</a:t>
            </a:r>
            <a:r>
              <a:rPr lang="ru-RU" dirty="0"/>
              <a:t> </a:t>
            </a:r>
            <a:r>
              <a:rPr lang="ru-RU" dirty="0" err="1"/>
              <a:t>түрлердің</a:t>
            </a:r>
            <a:r>
              <a:rPr lang="ru-RU" dirty="0"/>
              <a:t> </a:t>
            </a:r>
            <a:r>
              <a:rPr lang="ru-RU" dirty="0" err="1"/>
              <a:t>эволюциясы</a:t>
            </a:r>
            <a:r>
              <a:rPr lang="ru-RU" dirty="0"/>
              <a:t> мен </a:t>
            </a:r>
            <a:r>
              <a:rPr lang="ru-RU" dirty="0" err="1"/>
              <a:t>органикалық</a:t>
            </a:r>
            <a:r>
              <a:rPr lang="ru-RU" dirty="0"/>
              <a:t> </a:t>
            </a:r>
            <a:r>
              <a:rPr lang="en-US" dirty="0"/>
              <a:t>ə</a:t>
            </a:r>
            <a:r>
              <a:rPr lang="ru-RU" dirty="0" err="1"/>
              <a:t>лемнің</a:t>
            </a:r>
            <a:r>
              <a:rPr lang="ru-RU" dirty="0"/>
              <a:t> </a:t>
            </a:r>
            <a:r>
              <a:rPr lang="ru-RU" dirty="0" err="1"/>
              <a:t>бірлігі</a:t>
            </a:r>
            <a:r>
              <a:rPr lang="ru-RU" dirty="0"/>
              <a:t> </a:t>
            </a:r>
            <a:r>
              <a:rPr lang="ru-RU" dirty="0" err="1"/>
              <a:t>жайлы</a:t>
            </a:r>
            <a:r>
              <a:rPr lang="ru-RU" dirty="0"/>
              <a:t> </a:t>
            </a:r>
            <a:r>
              <a:rPr lang="ru-RU" dirty="0" err="1"/>
              <a:t>идеясына</a:t>
            </a:r>
            <a:r>
              <a:rPr lang="ru-RU" dirty="0"/>
              <a:t> ж</a:t>
            </a:r>
            <a:r>
              <a:rPr lang="en-US" dirty="0"/>
              <a:t>ə</a:t>
            </a:r>
            <a:r>
              <a:rPr lang="ru-RU" dirty="0"/>
              <a:t>не Э. </a:t>
            </a:r>
            <a:r>
              <a:rPr lang="ru-RU" dirty="0" err="1"/>
              <a:t>Геккелдің</a:t>
            </a:r>
            <a:r>
              <a:rPr lang="ru-RU" dirty="0"/>
              <a:t> 1866 </a:t>
            </a:r>
            <a:r>
              <a:rPr lang="ru-RU" dirty="0" err="1"/>
              <a:t>жылы</a:t>
            </a:r>
            <a:r>
              <a:rPr lang="ru-RU" dirty="0"/>
              <a:t> </a:t>
            </a:r>
            <a:r>
              <a:rPr lang="ru-RU" dirty="0" err="1"/>
              <a:t>ашылған</a:t>
            </a:r>
            <a:r>
              <a:rPr lang="ru-RU" dirty="0"/>
              <a:t> </a:t>
            </a:r>
            <a:r>
              <a:rPr lang="ru-RU" dirty="0" err="1"/>
              <a:t>биогенетикалық</a:t>
            </a:r>
            <a:r>
              <a:rPr lang="ru-RU" dirty="0"/>
              <a:t> </a:t>
            </a:r>
            <a:r>
              <a:rPr lang="ru-RU" dirty="0" err="1"/>
              <a:t>заңына</a:t>
            </a:r>
            <a:r>
              <a:rPr lang="ru-RU" dirty="0"/>
              <a:t> </a:t>
            </a:r>
            <a:r>
              <a:rPr lang="ru-RU" dirty="0" err="1"/>
              <a:t>негізделеді</a:t>
            </a:r>
            <a:r>
              <a:rPr lang="ru-RU" dirty="0"/>
              <a:t>. </a:t>
            </a:r>
            <a:r>
              <a:rPr lang="ru-RU" dirty="0" err="1"/>
              <a:t>Биогенетикалық</a:t>
            </a:r>
            <a:r>
              <a:rPr lang="ru-RU" dirty="0"/>
              <a:t> </a:t>
            </a:r>
            <a:r>
              <a:rPr lang="ru-RU" dirty="0" err="1"/>
              <a:t>заң</a:t>
            </a:r>
            <a:r>
              <a:rPr lang="ru-RU" dirty="0"/>
              <a:t> </a:t>
            </a:r>
            <a:r>
              <a:rPr lang="ru-RU" dirty="0" err="1"/>
              <a:t>эмбриондық</a:t>
            </a:r>
            <a:r>
              <a:rPr lang="ru-RU" dirty="0"/>
              <a:t> </a:t>
            </a:r>
            <a:r>
              <a:rPr lang="ru-RU" dirty="0" err="1"/>
              <a:t>дамудың</a:t>
            </a:r>
            <a:r>
              <a:rPr lang="ru-RU" dirty="0"/>
              <a:t> </a:t>
            </a:r>
            <a:r>
              <a:rPr lang="ru-RU" dirty="0" err="1"/>
              <a:t>заңдылықтарын</a:t>
            </a:r>
            <a:r>
              <a:rPr lang="ru-RU" dirty="0"/>
              <a:t>: «</a:t>
            </a:r>
            <a:r>
              <a:rPr lang="ru-RU" dirty="0" err="1" smtClean="0"/>
              <a:t>Онотогенез</a:t>
            </a:r>
            <a:r>
              <a:rPr lang="ru-RU" dirty="0" smtClean="0"/>
              <a:t> </a:t>
            </a:r>
            <a:r>
              <a:rPr lang="ru-RU" dirty="0"/>
              <a:t>– филогенез </a:t>
            </a:r>
            <a:r>
              <a:rPr lang="ru-RU" dirty="0" err="1"/>
              <a:t>қысқа</a:t>
            </a:r>
            <a:r>
              <a:rPr lang="ru-RU" dirty="0"/>
              <a:t> </a:t>
            </a:r>
            <a:r>
              <a:rPr lang="ru-RU" dirty="0" err="1"/>
              <a:t>мерзімде</a:t>
            </a:r>
            <a:r>
              <a:rPr lang="ru-RU" dirty="0"/>
              <a:t> </a:t>
            </a:r>
            <a:r>
              <a:rPr lang="en-US" dirty="0"/>
              <a:t>ə</a:t>
            </a:r>
            <a:r>
              <a:rPr lang="ru-RU" dirty="0" err="1"/>
              <a:t>рі</a:t>
            </a:r>
            <a:r>
              <a:rPr lang="ru-RU" dirty="0"/>
              <a:t> </a:t>
            </a:r>
            <a:r>
              <a:rPr lang="ru-RU" dirty="0" err="1"/>
              <a:t>тығыз</a:t>
            </a:r>
            <a:r>
              <a:rPr lang="ru-RU" dirty="0"/>
              <a:t> </a:t>
            </a:r>
            <a:r>
              <a:rPr lang="ru-RU" dirty="0" err="1"/>
              <a:t>қайталануы</a:t>
            </a:r>
            <a:r>
              <a:rPr lang="ru-RU" dirty="0"/>
              <a:t>» </a:t>
            </a:r>
            <a:r>
              <a:rPr lang="ru-RU" dirty="0" err="1"/>
              <a:t>атты</a:t>
            </a:r>
            <a:r>
              <a:rPr lang="ru-RU" dirty="0"/>
              <a:t> </a:t>
            </a:r>
            <a:r>
              <a:rPr lang="ru-RU" dirty="0" err="1"/>
              <a:t>формуламен</a:t>
            </a:r>
            <a:r>
              <a:rPr lang="ru-RU" dirty="0"/>
              <a:t> </a:t>
            </a:r>
            <a:r>
              <a:rPr lang="ru-RU" dirty="0" err="1"/>
              <a:t>анықтайды</a:t>
            </a:r>
            <a:endParaRPr lang="ru-RU" dirty="0"/>
          </a:p>
        </p:txBody>
      </p:sp>
    </p:spTree>
    <p:extLst>
      <p:ext uri="{BB962C8B-B14F-4D97-AF65-F5344CB8AC3E}">
        <p14:creationId xmlns:p14="http://schemas.microsoft.com/office/powerpoint/2010/main" val="1942366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2351" y="1720840"/>
            <a:ext cx="10039739" cy="3785652"/>
          </a:xfrm>
          <a:prstGeom prst="rect">
            <a:avLst/>
          </a:prstGeom>
        </p:spPr>
        <p:txBody>
          <a:bodyPr wrap="square">
            <a:spAutoFit/>
          </a:bodyPr>
          <a:lstStyle/>
          <a:p>
            <a:pPr algn="just"/>
            <a:r>
              <a:rPr lang="ru-RU" sz="2000" dirty="0" smtClean="0">
                <a:solidFill>
                  <a:srgbClr val="FF0000"/>
                </a:solidFill>
              </a:rPr>
              <a:t>Онтогенез</a:t>
            </a:r>
            <a:r>
              <a:rPr lang="ru-RU" sz="2000" dirty="0" smtClean="0"/>
              <a:t> – </a:t>
            </a:r>
            <a:r>
              <a:rPr lang="ru-RU" sz="2400" dirty="0" err="1" smtClean="0"/>
              <a:t>бұл</a:t>
            </a:r>
            <a:r>
              <a:rPr lang="ru-RU" sz="2400" dirty="0" smtClean="0"/>
              <a:t> </a:t>
            </a:r>
            <a:r>
              <a:rPr lang="ru-RU" sz="2400" dirty="0" err="1" smtClean="0"/>
              <a:t>туғаннан</a:t>
            </a:r>
            <a:r>
              <a:rPr lang="ru-RU" sz="2400" dirty="0" smtClean="0"/>
              <a:t> </a:t>
            </a:r>
            <a:r>
              <a:rPr lang="ru-RU" sz="2400" dirty="0" err="1" smtClean="0"/>
              <a:t>адам</a:t>
            </a:r>
            <a:r>
              <a:rPr lang="ru-RU" sz="2400" dirty="0" smtClean="0"/>
              <a:t> </a:t>
            </a:r>
            <a:r>
              <a:rPr lang="ru-RU" sz="2400" dirty="0" err="1" smtClean="0"/>
              <a:t>өмірінің</a:t>
            </a:r>
            <a:r>
              <a:rPr lang="ru-RU" sz="2400" dirty="0" smtClean="0"/>
              <a:t> </a:t>
            </a:r>
            <a:r>
              <a:rPr lang="ru-RU" sz="2400" dirty="0" err="1" smtClean="0"/>
              <a:t>соңына</a:t>
            </a:r>
            <a:r>
              <a:rPr lang="ru-RU" sz="2400" dirty="0" smtClean="0"/>
              <a:t> </a:t>
            </a:r>
            <a:r>
              <a:rPr lang="ru-RU" sz="2400" dirty="0" err="1" smtClean="0"/>
              <a:t>дейінгі</a:t>
            </a:r>
            <a:r>
              <a:rPr lang="ru-RU" sz="2400" dirty="0" smtClean="0"/>
              <a:t> дара даму. </a:t>
            </a:r>
            <a:r>
              <a:rPr lang="ru-RU" sz="2400" dirty="0" err="1" smtClean="0"/>
              <a:t>Аталмыш</a:t>
            </a:r>
            <a:r>
              <a:rPr lang="ru-RU" sz="2400" dirty="0" smtClean="0"/>
              <a:t> </a:t>
            </a:r>
            <a:r>
              <a:rPr lang="ru-RU" sz="2400" dirty="0" err="1" smtClean="0"/>
              <a:t>ұғым</a:t>
            </a:r>
            <a:r>
              <a:rPr lang="ru-RU" sz="2400" dirty="0" smtClean="0"/>
              <a:t> </a:t>
            </a:r>
            <a:r>
              <a:rPr lang="ru-RU" sz="2400" dirty="0" err="1" smtClean="0"/>
              <a:t>биологиядағы</a:t>
            </a:r>
            <a:r>
              <a:rPr lang="ru-RU" sz="2400" dirty="0" smtClean="0"/>
              <a:t> </a:t>
            </a:r>
            <a:r>
              <a:rPr lang="ru-RU" sz="2400" dirty="0" err="1" smtClean="0"/>
              <a:t>онтогенездің</a:t>
            </a:r>
            <a:r>
              <a:rPr lang="ru-RU" sz="2400" dirty="0" smtClean="0"/>
              <a:t> </a:t>
            </a:r>
            <a:r>
              <a:rPr lang="ru-RU" sz="2400" dirty="0" err="1" smtClean="0"/>
              <a:t>жүктіліктен</a:t>
            </a:r>
            <a:r>
              <a:rPr lang="ru-RU" sz="2400" dirty="0" smtClean="0"/>
              <a:t> ж</a:t>
            </a:r>
            <a:r>
              <a:rPr lang="en-US" sz="2400" dirty="0" smtClean="0"/>
              <a:t>ə</a:t>
            </a:r>
            <a:r>
              <a:rPr lang="ru-RU" sz="2400" dirty="0" smtClean="0"/>
              <a:t>не </a:t>
            </a:r>
            <a:r>
              <a:rPr lang="ru-RU" sz="2400" dirty="0" err="1" smtClean="0"/>
              <a:t>жаңа</a:t>
            </a:r>
            <a:r>
              <a:rPr lang="ru-RU" sz="2400" dirty="0" smtClean="0"/>
              <a:t> </a:t>
            </a:r>
            <a:r>
              <a:rPr lang="ru-RU" sz="2400" dirty="0" err="1" smtClean="0"/>
              <a:t>өмірдің</a:t>
            </a:r>
            <a:r>
              <a:rPr lang="ru-RU" sz="2400" dirty="0" smtClean="0"/>
              <a:t> </a:t>
            </a:r>
            <a:r>
              <a:rPr lang="ru-RU" sz="2400" dirty="0" err="1" smtClean="0"/>
              <a:t>пайда</a:t>
            </a:r>
            <a:r>
              <a:rPr lang="ru-RU" sz="2400" dirty="0" smtClean="0"/>
              <a:t> болу </a:t>
            </a:r>
            <a:r>
              <a:rPr lang="ru-RU" sz="2400" dirty="0" err="1" smtClean="0"/>
              <a:t>мезетінен</a:t>
            </a:r>
            <a:r>
              <a:rPr lang="ru-RU" sz="2400" dirty="0" smtClean="0"/>
              <a:t> </a:t>
            </a:r>
            <a:r>
              <a:rPr lang="ru-RU" sz="2400" dirty="0" err="1" smtClean="0"/>
              <a:t>өлімге</a:t>
            </a:r>
            <a:r>
              <a:rPr lang="ru-RU" sz="2400" dirty="0" smtClean="0"/>
              <a:t> </a:t>
            </a:r>
            <a:r>
              <a:rPr lang="ru-RU" sz="2400" dirty="0" err="1" smtClean="0"/>
              <a:t>дейінгі</a:t>
            </a:r>
            <a:r>
              <a:rPr lang="ru-RU" sz="2400" dirty="0" smtClean="0"/>
              <a:t> дара даму </a:t>
            </a:r>
            <a:r>
              <a:rPr lang="ru-RU" sz="2400" dirty="0" err="1" smtClean="0"/>
              <a:t>ретінде</a:t>
            </a:r>
            <a:r>
              <a:rPr lang="ru-RU" sz="2400" dirty="0" smtClean="0"/>
              <a:t> </a:t>
            </a:r>
            <a:r>
              <a:rPr lang="ru-RU" sz="2400" dirty="0" err="1" smtClean="0"/>
              <a:t>анықталған</a:t>
            </a:r>
            <a:r>
              <a:rPr lang="ru-RU" sz="2400" dirty="0" smtClean="0"/>
              <a:t> </a:t>
            </a:r>
            <a:r>
              <a:rPr lang="ru-RU" sz="2400" dirty="0" err="1" smtClean="0"/>
              <a:t>ұғымға</a:t>
            </a:r>
            <a:r>
              <a:rPr lang="ru-RU" sz="2400" dirty="0" smtClean="0"/>
              <a:t> с</a:t>
            </a:r>
            <a:r>
              <a:rPr lang="en-US" sz="2400" dirty="0" smtClean="0"/>
              <a:t>ə</a:t>
            </a:r>
            <a:r>
              <a:rPr lang="ru-RU" sz="2400" dirty="0" err="1" smtClean="0"/>
              <a:t>йкес</a:t>
            </a:r>
            <a:r>
              <a:rPr lang="ru-RU" sz="2400" dirty="0" smtClean="0"/>
              <a:t> </a:t>
            </a:r>
            <a:r>
              <a:rPr lang="ru-RU" sz="2400" dirty="0" err="1" smtClean="0"/>
              <a:t>келмейді</a:t>
            </a:r>
            <a:r>
              <a:rPr lang="ru-RU" sz="2400" dirty="0" smtClean="0"/>
              <a:t>. </a:t>
            </a:r>
            <a:r>
              <a:rPr lang="ru-RU" sz="2400" dirty="0" err="1" smtClean="0"/>
              <a:t>Мұндай</a:t>
            </a:r>
            <a:r>
              <a:rPr lang="ru-RU" sz="2400" dirty="0" smtClean="0"/>
              <a:t> </a:t>
            </a:r>
            <a:r>
              <a:rPr lang="ru-RU" sz="2400" dirty="0" err="1" smtClean="0"/>
              <a:t>айырмашылық</a:t>
            </a:r>
            <a:r>
              <a:rPr lang="ru-RU" sz="2400" dirty="0" smtClean="0"/>
              <a:t> </a:t>
            </a:r>
            <a:r>
              <a:rPr lang="ru-RU" sz="2400" dirty="0" err="1" smtClean="0"/>
              <a:t>кездейсоқтық</a:t>
            </a:r>
            <a:r>
              <a:rPr lang="ru-RU" sz="2400" dirty="0" smtClean="0"/>
              <a:t> </a:t>
            </a:r>
            <a:r>
              <a:rPr lang="ru-RU" sz="2400" dirty="0" err="1" smtClean="0"/>
              <a:t>емес</a:t>
            </a:r>
            <a:r>
              <a:rPr lang="ru-RU" sz="2400" dirty="0" smtClean="0"/>
              <a:t>. </a:t>
            </a:r>
            <a:r>
              <a:rPr lang="ru-RU" sz="2400" dirty="0" err="1" smtClean="0"/>
              <a:t>Психологиядағы</a:t>
            </a:r>
            <a:r>
              <a:rPr lang="ru-RU" sz="2400" dirty="0" smtClean="0"/>
              <a:t> </a:t>
            </a:r>
            <a:r>
              <a:rPr lang="ru-RU" sz="2400" dirty="0" err="1" smtClean="0"/>
              <a:t>тұжырымдамаға</a:t>
            </a:r>
            <a:r>
              <a:rPr lang="ru-RU" sz="2400" dirty="0" smtClean="0"/>
              <a:t> с</a:t>
            </a:r>
            <a:r>
              <a:rPr lang="en-US" sz="2400" dirty="0" smtClean="0"/>
              <a:t>ə</a:t>
            </a:r>
            <a:r>
              <a:rPr lang="ru-RU" sz="2400" dirty="0" err="1" smtClean="0"/>
              <a:t>йкес</a:t>
            </a:r>
            <a:r>
              <a:rPr lang="ru-RU" sz="2400" dirty="0" smtClean="0"/>
              <a:t> психика ж</a:t>
            </a:r>
            <a:r>
              <a:rPr lang="en-US" sz="2400" dirty="0" smtClean="0"/>
              <a:t>ə</a:t>
            </a:r>
            <a:r>
              <a:rPr lang="ru-RU" sz="2400" dirty="0" smtClean="0"/>
              <a:t>не </a:t>
            </a:r>
            <a:r>
              <a:rPr lang="ru-RU" sz="2400" dirty="0" err="1" smtClean="0"/>
              <a:t>психикалық</a:t>
            </a:r>
            <a:r>
              <a:rPr lang="ru-RU" sz="2400" dirty="0" smtClean="0"/>
              <a:t> </a:t>
            </a:r>
            <a:r>
              <a:rPr lang="ru-RU" sz="2400" dirty="0" err="1" smtClean="0"/>
              <a:t>бейнелеу</a:t>
            </a:r>
            <a:r>
              <a:rPr lang="ru-RU" sz="2400" dirty="0" smtClean="0"/>
              <a:t> </a:t>
            </a:r>
            <a:r>
              <a:rPr lang="ru-RU" sz="2400" dirty="0" err="1" smtClean="0"/>
              <a:t>дүниеге</a:t>
            </a:r>
            <a:r>
              <a:rPr lang="ru-RU" sz="2400" dirty="0" smtClean="0"/>
              <a:t> </a:t>
            </a:r>
            <a:r>
              <a:rPr lang="ru-RU" sz="2400" dirty="0" err="1" smtClean="0"/>
              <a:t>келу</a:t>
            </a:r>
            <a:r>
              <a:rPr lang="ru-RU" sz="2400" dirty="0" smtClean="0"/>
              <a:t> </a:t>
            </a:r>
            <a:r>
              <a:rPr lang="ru-RU" sz="2400" dirty="0" err="1" smtClean="0"/>
              <a:t>дағдарысын</a:t>
            </a:r>
            <a:r>
              <a:rPr lang="ru-RU" sz="2400" dirty="0" smtClean="0"/>
              <a:t> </a:t>
            </a:r>
            <a:r>
              <a:rPr lang="ru-RU" sz="2400" dirty="0" err="1" smtClean="0"/>
              <a:t>білдіреді</a:t>
            </a:r>
            <a:r>
              <a:rPr lang="ru-RU" sz="2400" dirty="0" smtClean="0"/>
              <a:t>. </a:t>
            </a:r>
            <a:r>
              <a:rPr lang="ru-RU" sz="2400" dirty="0" err="1" smtClean="0"/>
              <a:t>Бейнелеудің</a:t>
            </a:r>
            <a:r>
              <a:rPr lang="ru-RU" sz="2400" dirty="0" smtClean="0"/>
              <a:t> </a:t>
            </a:r>
            <a:r>
              <a:rPr lang="ru-RU" sz="2400" dirty="0" err="1" smtClean="0"/>
              <a:t>психикалық</a:t>
            </a:r>
            <a:r>
              <a:rPr lang="ru-RU" sz="2400" dirty="0" smtClean="0"/>
              <a:t> </a:t>
            </a:r>
            <a:r>
              <a:rPr lang="ru-RU" sz="2400" dirty="0" err="1" smtClean="0"/>
              <a:t>формалары</a:t>
            </a:r>
            <a:r>
              <a:rPr lang="ru-RU" sz="2400" dirty="0" smtClean="0"/>
              <a:t> </a:t>
            </a:r>
            <a:r>
              <a:rPr lang="ru-RU" sz="2400" dirty="0" err="1" smtClean="0"/>
              <a:t>дүниеге</a:t>
            </a:r>
            <a:r>
              <a:rPr lang="ru-RU" sz="2400" dirty="0" smtClean="0"/>
              <a:t> </a:t>
            </a:r>
            <a:r>
              <a:rPr lang="ru-RU" sz="2400" dirty="0" err="1" smtClean="0"/>
              <a:t>келу</a:t>
            </a:r>
            <a:r>
              <a:rPr lang="ru-RU" sz="2400" dirty="0" smtClean="0"/>
              <a:t> </a:t>
            </a:r>
            <a:r>
              <a:rPr lang="ru-RU" sz="2400" dirty="0" err="1" smtClean="0"/>
              <a:t>мезетінде</a:t>
            </a:r>
            <a:r>
              <a:rPr lang="ru-RU" sz="2400" dirty="0" smtClean="0"/>
              <a:t> </a:t>
            </a:r>
            <a:r>
              <a:rPr lang="ru-RU" sz="2400" dirty="0" err="1" smtClean="0"/>
              <a:t>пайда</a:t>
            </a:r>
            <a:r>
              <a:rPr lang="ru-RU" sz="2400" dirty="0" smtClean="0"/>
              <a:t> </a:t>
            </a:r>
            <a:r>
              <a:rPr lang="ru-RU" sz="2400" dirty="0" err="1" smtClean="0"/>
              <a:t>болады</a:t>
            </a:r>
            <a:r>
              <a:rPr lang="ru-RU" sz="2400" dirty="0" smtClean="0"/>
              <a:t>. </a:t>
            </a:r>
            <a:r>
              <a:rPr lang="ru-RU" sz="2400" dirty="0" err="1" smtClean="0"/>
              <a:t>Пренатальды</a:t>
            </a:r>
            <a:r>
              <a:rPr lang="ru-RU" sz="2400" dirty="0" smtClean="0"/>
              <a:t> даму </a:t>
            </a:r>
            <a:r>
              <a:rPr lang="ru-RU" sz="2400" dirty="0" err="1" smtClean="0"/>
              <a:t>кезеңі</a:t>
            </a:r>
            <a:r>
              <a:rPr lang="ru-RU" sz="2400" dirty="0" smtClean="0"/>
              <a:t> (</a:t>
            </a:r>
            <a:r>
              <a:rPr lang="ru-RU" sz="2400" dirty="0" err="1" smtClean="0"/>
              <a:t>жүктілік</a:t>
            </a:r>
            <a:r>
              <a:rPr lang="ru-RU" sz="2400" dirty="0" smtClean="0"/>
              <a:t> </a:t>
            </a:r>
            <a:r>
              <a:rPr lang="ru-RU" sz="2400" dirty="0" err="1" smtClean="0"/>
              <a:t>мезетінен</a:t>
            </a:r>
            <a:r>
              <a:rPr lang="ru-RU" sz="2400" dirty="0" smtClean="0"/>
              <a:t> </a:t>
            </a:r>
            <a:r>
              <a:rPr lang="ru-RU" sz="2400" dirty="0" err="1" smtClean="0"/>
              <a:t>жаңа</a:t>
            </a:r>
            <a:r>
              <a:rPr lang="ru-RU" sz="2400" dirty="0" smtClean="0"/>
              <a:t> </a:t>
            </a:r>
            <a:r>
              <a:rPr lang="ru-RU" sz="2400" dirty="0" err="1" smtClean="0"/>
              <a:t>өмірдің</a:t>
            </a:r>
            <a:r>
              <a:rPr lang="ru-RU" sz="2400" dirty="0" smtClean="0"/>
              <a:t> </a:t>
            </a:r>
            <a:r>
              <a:rPr lang="ru-RU" sz="2400" dirty="0" err="1" smtClean="0"/>
              <a:t>пайда</a:t>
            </a:r>
            <a:r>
              <a:rPr lang="ru-RU" sz="2400" dirty="0" smtClean="0"/>
              <a:t> </a:t>
            </a:r>
            <a:r>
              <a:rPr lang="ru-RU" sz="2400" dirty="0" err="1" smtClean="0"/>
              <a:t>болуын</a:t>
            </a:r>
            <a:r>
              <a:rPr lang="ru-RU" sz="2400" dirty="0" smtClean="0"/>
              <a:t> </a:t>
            </a:r>
            <a:r>
              <a:rPr lang="ru-RU" sz="2400" dirty="0" err="1" smtClean="0"/>
              <a:t>дейін</a:t>
            </a:r>
            <a:r>
              <a:rPr lang="ru-RU" sz="2400" dirty="0" smtClean="0"/>
              <a:t>) </a:t>
            </a:r>
            <a:r>
              <a:rPr lang="ru-RU" sz="2400" dirty="0" err="1" smtClean="0"/>
              <a:t>бейнелеудің</a:t>
            </a:r>
            <a:r>
              <a:rPr lang="ru-RU" sz="2400" dirty="0" smtClean="0"/>
              <a:t> </a:t>
            </a:r>
            <a:r>
              <a:rPr lang="ru-RU" sz="2400" dirty="0" err="1" smtClean="0"/>
              <a:t>өзге</a:t>
            </a:r>
            <a:r>
              <a:rPr lang="ru-RU" sz="2400" dirty="0" smtClean="0"/>
              <a:t> </a:t>
            </a:r>
            <a:r>
              <a:rPr lang="ru-RU" sz="2400" dirty="0" err="1" smtClean="0"/>
              <a:t>формалары</a:t>
            </a:r>
            <a:r>
              <a:rPr lang="ru-RU" sz="2400" dirty="0" smtClean="0"/>
              <a:t> мен </a:t>
            </a:r>
            <a:r>
              <a:rPr lang="ru-RU" sz="2400" dirty="0" err="1" smtClean="0"/>
              <a:t>дамудың</a:t>
            </a:r>
            <a:r>
              <a:rPr lang="ru-RU" sz="2400" dirty="0" smtClean="0"/>
              <a:t> </a:t>
            </a:r>
            <a:r>
              <a:rPr lang="ru-RU" sz="2400" dirty="0" err="1" smtClean="0"/>
              <a:t>өзге</a:t>
            </a:r>
            <a:r>
              <a:rPr lang="ru-RU" sz="2400" dirty="0" smtClean="0"/>
              <a:t> </a:t>
            </a:r>
            <a:r>
              <a:rPr lang="ru-RU" sz="2400" dirty="0" err="1" smtClean="0"/>
              <a:t>түрлерімен</a:t>
            </a:r>
            <a:r>
              <a:rPr lang="ru-RU" sz="2400" dirty="0" smtClean="0"/>
              <a:t> </a:t>
            </a:r>
            <a:r>
              <a:rPr lang="ru-RU" sz="2400" dirty="0" err="1" smtClean="0"/>
              <a:t>сипатталады</a:t>
            </a:r>
            <a:r>
              <a:rPr lang="ru-RU" sz="2400" dirty="0" smtClean="0"/>
              <a:t>, </a:t>
            </a:r>
            <a:r>
              <a:rPr lang="ru-RU" sz="2400" dirty="0" err="1" smtClean="0"/>
              <a:t>сондықтан</a:t>
            </a:r>
            <a:r>
              <a:rPr lang="ru-RU" sz="2400" dirty="0" smtClean="0"/>
              <a:t> </a:t>
            </a:r>
            <a:r>
              <a:rPr lang="ru-RU" sz="2400" dirty="0" err="1" smtClean="0"/>
              <a:t>адам</a:t>
            </a:r>
            <a:r>
              <a:rPr lang="ru-RU" sz="2400" dirty="0" smtClean="0"/>
              <a:t> </a:t>
            </a:r>
            <a:r>
              <a:rPr lang="ru-RU" sz="2400" dirty="0" err="1" smtClean="0"/>
              <a:t>дамуының</a:t>
            </a:r>
            <a:r>
              <a:rPr lang="ru-RU" sz="2400" dirty="0" smtClean="0"/>
              <a:t> </a:t>
            </a:r>
            <a:r>
              <a:rPr lang="ru-RU" sz="2400" dirty="0" err="1" smtClean="0"/>
              <a:t>жалпы</a:t>
            </a:r>
            <a:r>
              <a:rPr lang="ru-RU" sz="2400" dirty="0" smtClean="0"/>
              <a:t> </a:t>
            </a:r>
            <a:r>
              <a:rPr lang="ru-RU" sz="2400" dirty="0" err="1" smtClean="0"/>
              <a:t>жіктелуіне</a:t>
            </a:r>
            <a:r>
              <a:rPr lang="ru-RU" sz="2400" dirty="0" smtClean="0"/>
              <a:t> </a:t>
            </a:r>
            <a:r>
              <a:rPr lang="ru-RU" sz="2400" dirty="0" err="1" smtClean="0"/>
              <a:t>аталмыш</a:t>
            </a:r>
            <a:r>
              <a:rPr lang="ru-RU" sz="2400" dirty="0" smtClean="0"/>
              <a:t> </a:t>
            </a:r>
            <a:r>
              <a:rPr lang="ru-RU" sz="2400" dirty="0" err="1" smtClean="0"/>
              <a:t>кезең</a:t>
            </a:r>
            <a:r>
              <a:rPr lang="ru-RU" sz="2400" dirty="0" smtClean="0"/>
              <a:t> </a:t>
            </a:r>
            <a:r>
              <a:rPr lang="ru-RU" sz="2400" dirty="0" err="1" smtClean="0"/>
              <a:t>қосылмаған</a:t>
            </a:r>
            <a:endParaRPr lang="ru-RU" sz="2400" dirty="0"/>
          </a:p>
        </p:txBody>
      </p:sp>
    </p:spTree>
    <p:extLst>
      <p:ext uri="{BB962C8B-B14F-4D97-AF65-F5344CB8AC3E}">
        <p14:creationId xmlns:p14="http://schemas.microsoft.com/office/powerpoint/2010/main" val="2146822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solidFill>
                  <a:srgbClr val="FF0000"/>
                </a:solidFill>
              </a:rPr>
              <a:t>Мысал</a:t>
            </a:r>
            <a:r>
              <a:rPr lang="ru-RU" dirty="0">
                <a:solidFill>
                  <a:srgbClr val="FF0000"/>
                </a:solidFill>
              </a:rPr>
              <a:t> </a:t>
            </a:r>
            <a:r>
              <a:rPr lang="ru-RU" dirty="0" err="1">
                <a:solidFill>
                  <a:srgbClr val="FF0000"/>
                </a:solidFill>
              </a:rPr>
              <a:t>ретінде</a:t>
            </a:r>
            <a:r>
              <a:rPr lang="ru-RU" dirty="0">
                <a:solidFill>
                  <a:srgbClr val="FF0000"/>
                </a:solidFill>
              </a:rPr>
              <a:t>, </a:t>
            </a:r>
          </a:p>
        </p:txBody>
      </p:sp>
      <p:sp>
        <p:nvSpPr>
          <p:cNvPr id="3" name="Объект 2"/>
          <p:cNvSpPr>
            <a:spLocks noGrp="1"/>
          </p:cNvSpPr>
          <p:nvPr>
            <p:ph idx="1"/>
          </p:nvPr>
        </p:nvSpPr>
        <p:spPr/>
        <p:txBody>
          <a:bodyPr>
            <a:normAutofit fontScale="85000" lnSpcReduction="20000"/>
          </a:bodyPr>
          <a:lstStyle/>
          <a:p>
            <a:pPr algn="just"/>
            <a:r>
              <a:rPr lang="ru-RU" dirty="0" smtClean="0"/>
              <a:t>В</a:t>
            </a:r>
            <a:r>
              <a:rPr lang="ru-RU" dirty="0"/>
              <a:t>. </a:t>
            </a:r>
            <a:r>
              <a:rPr lang="ru-RU" dirty="0" err="1"/>
              <a:t>Штерннің</a:t>
            </a:r>
            <a:r>
              <a:rPr lang="ru-RU" dirty="0"/>
              <a:t> </a:t>
            </a:r>
            <a:r>
              <a:rPr lang="ru-RU" dirty="0" err="1"/>
              <a:t>кезеңдерге</a:t>
            </a:r>
            <a:r>
              <a:rPr lang="ru-RU" dirty="0"/>
              <a:t> </a:t>
            </a:r>
            <a:r>
              <a:rPr lang="ru-RU" dirty="0" err="1"/>
              <a:t>бөлу</a:t>
            </a:r>
            <a:r>
              <a:rPr lang="ru-RU" dirty="0"/>
              <a:t> </a:t>
            </a:r>
            <a:r>
              <a:rPr lang="ru-RU" dirty="0" err="1"/>
              <a:t>үлгісін</a:t>
            </a:r>
            <a:r>
              <a:rPr lang="ru-RU" dirty="0"/>
              <a:t> </a:t>
            </a:r>
            <a:r>
              <a:rPr lang="ru-RU" dirty="0" err="1"/>
              <a:t>қарастыруға</a:t>
            </a:r>
            <a:r>
              <a:rPr lang="ru-RU" dirty="0"/>
              <a:t> </a:t>
            </a:r>
            <a:r>
              <a:rPr lang="ru-RU" dirty="0" err="1"/>
              <a:t>болады</a:t>
            </a:r>
            <a:r>
              <a:rPr lang="ru-RU" dirty="0"/>
              <a:t>. </a:t>
            </a:r>
            <a:r>
              <a:rPr lang="ru-RU" dirty="0" err="1"/>
              <a:t>Зерттеуші</a:t>
            </a:r>
            <a:r>
              <a:rPr lang="ru-RU" dirty="0"/>
              <a:t> </a:t>
            </a:r>
            <a:r>
              <a:rPr lang="ru-RU" dirty="0" err="1"/>
              <a:t>адамзат</a:t>
            </a:r>
            <a:r>
              <a:rPr lang="ru-RU" dirty="0"/>
              <a:t> </a:t>
            </a:r>
            <a:r>
              <a:rPr lang="ru-RU" dirty="0" err="1"/>
              <a:t>дамуының</a:t>
            </a:r>
            <a:r>
              <a:rPr lang="ru-RU" dirty="0"/>
              <a:t> </a:t>
            </a:r>
            <a:r>
              <a:rPr lang="ru-RU" dirty="0" err="1"/>
              <a:t>негізгі</a:t>
            </a:r>
            <a:r>
              <a:rPr lang="ru-RU" dirty="0"/>
              <a:t> </a:t>
            </a:r>
            <a:r>
              <a:rPr lang="ru-RU" dirty="0" err="1"/>
              <a:t>алты</a:t>
            </a:r>
            <a:r>
              <a:rPr lang="ru-RU" dirty="0"/>
              <a:t> </a:t>
            </a:r>
            <a:r>
              <a:rPr lang="ru-RU" dirty="0" err="1"/>
              <a:t>кезеңін</a:t>
            </a:r>
            <a:r>
              <a:rPr lang="ru-RU" dirty="0"/>
              <a:t> </a:t>
            </a:r>
            <a:r>
              <a:rPr lang="ru-RU" dirty="0" err="1"/>
              <a:t>немесе</a:t>
            </a:r>
            <a:r>
              <a:rPr lang="ru-RU" dirty="0"/>
              <a:t> д</a:t>
            </a:r>
            <a:r>
              <a:rPr lang="en-US" dirty="0"/>
              <a:t>ə</a:t>
            </a:r>
            <a:r>
              <a:rPr lang="ru-RU" dirty="0" err="1"/>
              <a:t>уірін</a:t>
            </a:r>
            <a:r>
              <a:rPr lang="ru-RU" dirty="0"/>
              <a:t> </a:t>
            </a:r>
            <a:r>
              <a:rPr lang="ru-RU" dirty="0" err="1"/>
              <a:t>ажыратып</a:t>
            </a:r>
            <a:r>
              <a:rPr lang="ru-RU" dirty="0"/>
              <a:t> </a:t>
            </a:r>
            <a:r>
              <a:rPr lang="ru-RU" dirty="0" err="1"/>
              <a:t>береді</a:t>
            </a:r>
            <a:r>
              <a:rPr lang="ru-RU" dirty="0"/>
              <a:t>. </a:t>
            </a:r>
            <a:r>
              <a:rPr lang="ru-RU" dirty="0" err="1"/>
              <a:t>Онтогенетикалық</a:t>
            </a:r>
            <a:r>
              <a:rPr lang="ru-RU" dirty="0"/>
              <a:t> </a:t>
            </a:r>
            <a:r>
              <a:rPr lang="ru-RU" dirty="0" err="1"/>
              <a:t>дамудың</a:t>
            </a:r>
            <a:r>
              <a:rPr lang="ru-RU" dirty="0"/>
              <a:t> </a:t>
            </a:r>
            <a:r>
              <a:rPr lang="en-US" dirty="0"/>
              <a:t>ə</a:t>
            </a:r>
            <a:r>
              <a:rPr lang="ru-RU" dirty="0" err="1"/>
              <a:t>рбір</a:t>
            </a:r>
            <a:r>
              <a:rPr lang="ru-RU" dirty="0"/>
              <a:t> </a:t>
            </a:r>
            <a:r>
              <a:rPr lang="ru-RU" dirty="0" err="1"/>
              <a:t>кезеңіне</a:t>
            </a:r>
            <a:r>
              <a:rPr lang="ru-RU" dirty="0"/>
              <a:t> </a:t>
            </a:r>
            <a:r>
              <a:rPr lang="ru-RU" dirty="0" err="1"/>
              <a:t>нақты</a:t>
            </a:r>
            <a:r>
              <a:rPr lang="ru-RU" dirty="0"/>
              <a:t> </a:t>
            </a:r>
            <a:r>
              <a:rPr lang="ru-RU" dirty="0" err="1"/>
              <a:t>тарихи</a:t>
            </a:r>
            <a:r>
              <a:rPr lang="ru-RU" dirty="0"/>
              <a:t> д</a:t>
            </a:r>
            <a:r>
              <a:rPr lang="en-US" dirty="0"/>
              <a:t>ə</a:t>
            </a:r>
            <a:r>
              <a:rPr lang="ru-RU" dirty="0" err="1"/>
              <a:t>уір</a:t>
            </a:r>
            <a:r>
              <a:rPr lang="ru-RU" dirty="0"/>
              <a:t> с</a:t>
            </a:r>
            <a:r>
              <a:rPr lang="en-US" dirty="0"/>
              <a:t>ə</a:t>
            </a:r>
            <a:r>
              <a:rPr lang="ru-RU" dirty="0" err="1"/>
              <a:t>йкес</a:t>
            </a:r>
            <a:r>
              <a:rPr lang="ru-RU" dirty="0"/>
              <a:t> </a:t>
            </a:r>
            <a:r>
              <a:rPr lang="ru-RU" dirty="0" err="1"/>
              <a:t>келеді</a:t>
            </a:r>
            <a:r>
              <a:rPr lang="ru-RU" dirty="0"/>
              <a:t>. Бала </a:t>
            </a:r>
            <a:r>
              <a:rPr lang="ru-RU" dirty="0" err="1"/>
              <a:t>өмірінің</a:t>
            </a:r>
            <a:r>
              <a:rPr lang="ru-RU" dirty="0"/>
              <a:t> </a:t>
            </a:r>
            <a:r>
              <a:rPr lang="ru-RU" dirty="0" err="1"/>
              <a:t>алғашқы</a:t>
            </a:r>
            <a:r>
              <a:rPr lang="ru-RU" dirty="0"/>
              <a:t> </a:t>
            </a:r>
            <a:r>
              <a:rPr lang="ru-RU" dirty="0" err="1"/>
              <a:t>алты</a:t>
            </a:r>
            <a:r>
              <a:rPr lang="ru-RU" dirty="0"/>
              <a:t> </a:t>
            </a:r>
            <a:r>
              <a:rPr lang="ru-RU" dirty="0" err="1"/>
              <a:t>айы</a:t>
            </a:r>
            <a:r>
              <a:rPr lang="ru-RU" dirty="0"/>
              <a:t> </a:t>
            </a:r>
            <a:r>
              <a:rPr lang="ru-RU" dirty="0" err="1"/>
              <a:t>оның</a:t>
            </a:r>
            <a:r>
              <a:rPr lang="ru-RU" dirty="0"/>
              <a:t> </a:t>
            </a:r>
            <a:r>
              <a:rPr lang="ru-RU" dirty="0" err="1"/>
              <a:t>психикасының</a:t>
            </a:r>
            <a:r>
              <a:rPr lang="ru-RU" dirty="0"/>
              <a:t> </a:t>
            </a:r>
            <a:r>
              <a:rPr lang="ru-RU" dirty="0" err="1"/>
              <a:t>деңгейі</a:t>
            </a:r>
            <a:r>
              <a:rPr lang="ru-RU" dirty="0"/>
              <a:t> </a:t>
            </a:r>
            <a:r>
              <a:rPr lang="ru-RU" dirty="0" err="1"/>
              <a:t>бойынша</a:t>
            </a:r>
            <a:r>
              <a:rPr lang="ru-RU" dirty="0"/>
              <a:t> </a:t>
            </a:r>
            <a:r>
              <a:rPr lang="ru-RU" dirty="0" err="1"/>
              <a:t>сүтқоректілердің</a:t>
            </a:r>
            <a:r>
              <a:rPr lang="ru-RU" dirty="0"/>
              <a:t> </a:t>
            </a:r>
            <a:r>
              <a:rPr lang="ru-RU" dirty="0" err="1"/>
              <a:t>деңгейіне</a:t>
            </a:r>
            <a:r>
              <a:rPr lang="ru-RU" dirty="0"/>
              <a:t> с</a:t>
            </a:r>
            <a:r>
              <a:rPr lang="en-US" dirty="0"/>
              <a:t>ə</a:t>
            </a:r>
            <a:r>
              <a:rPr lang="ru-RU" dirty="0" err="1"/>
              <a:t>йкес</a:t>
            </a:r>
            <a:r>
              <a:rPr lang="ru-RU" dirty="0"/>
              <a:t> </a:t>
            </a:r>
            <a:r>
              <a:rPr lang="ru-RU" dirty="0" err="1"/>
              <a:t>келеді</a:t>
            </a:r>
            <a:r>
              <a:rPr lang="ru-RU" dirty="0"/>
              <a:t>. Бала </a:t>
            </a:r>
            <a:r>
              <a:rPr lang="ru-RU" dirty="0" err="1"/>
              <a:t>өмірінің</a:t>
            </a:r>
            <a:r>
              <a:rPr lang="ru-RU" dirty="0"/>
              <a:t> </a:t>
            </a:r>
            <a:r>
              <a:rPr lang="ru-RU" dirty="0" err="1"/>
              <a:t>екінші</a:t>
            </a:r>
            <a:r>
              <a:rPr lang="ru-RU" dirty="0"/>
              <a:t> жарты </a:t>
            </a:r>
            <a:r>
              <a:rPr lang="ru-RU" dirty="0" err="1"/>
              <a:t>жылдығы</a:t>
            </a:r>
            <a:r>
              <a:rPr lang="ru-RU" dirty="0"/>
              <a:t> </a:t>
            </a:r>
            <a:r>
              <a:rPr lang="ru-RU" dirty="0" err="1"/>
              <a:t>жоғары</a:t>
            </a:r>
            <a:r>
              <a:rPr lang="ru-RU" dirty="0"/>
              <a:t> </a:t>
            </a:r>
            <a:r>
              <a:rPr lang="ru-RU" dirty="0" err="1"/>
              <a:t>приматтардың</a:t>
            </a:r>
            <a:r>
              <a:rPr lang="ru-RU" dirty="0"/>
              <a:t> </a:t>
            </a:r>
            <a:r>
              <a:rPr lang="ru-RU" dirty="0" err="1"/>
              <a:t>деңгейіне</a:t>
            </a:r>
            <a:r>
              <a:rPr lang="ru-RU" dirty="0"/>
              <a:t> (</a:t>
            </a:r>
            <a:r>
              <a:rPr lang="ru-RU" dirty="0" err="1"/>
              <a:t>қармау</a:t>
            </a:r>
            <a:r>
              <a:rPr lang="ru-RU" dirty="0"/>
              <a:t> </a:t>
            </a:r>
            <a:r>
              <a:rPr lang="en-US" dirty="0"/>
              <a:t>ə</a:t>
            </a:r>
            <a:r>
              <a:rPr lang="ru-RU" dirty="0" err="1"/>
              <a:t>рекеті</a:t>
            </a:r>
            <a:r>
              <a:rPr lang="ru-RU" dirty="0"/>
              <a:t>, </a:t>
            </a:r>
            <a:r>
              <a:rPr lang="ru-RU" dirty="0" err="1"/>
              <a:t>локомоциялар</a:t>
            </a:r>
            <a:r>
              <a:rPr lang="ru-RU" dirty="0"/>
              <a:t> </a:t>
            </a:r>
            <a:r>
              <a:rPr lang="ru-RU" dirty="0" err="1"/>
              <a:t>дамуының</a:t>
            </a:r>
            <a:r>
              <a:rPr lang="ru-RU" dirty="0"/>
              <a:t> </a:t>
            </a:r>
            <a:r>
              <a:rPr lang="ru-RU" dirty="0" err="1"/>
              <a:t>басталуы</a:t>
            </a:r>
            <a:r>
              <a:rPr lang="ru-RU" dirty="0"/>
              <a:t>) с</a:t>
            </a:r>
            <a:r>
              <a:rPr lang="en-US" dirty="0"/>
              <a:t>ə</a:t>
            </a:r>
            <a:r>
              <a:rPr lang="ru-RU" dirty="0" err="1"/>
              <a:t>йкес</a:t>
            </a:r>
            <a:r>
              <a:rPr lang="ru-RU" dirty="0"/>
              <a:t> </a:t>
            </a:r>
            <a:r>
              <a:rPr lang="ru-RU" dirty="0" err="1"/>
              <a:t>келеді</a:t>
            </a:r>
            <a:r>
              <a:rPr lang="ru-RU" dirty="0"/>
              <a:t>. Бала </a:t>
            </a:r>
            <a:r>
              <a:rPr lang="ru-RU" dirty="0" err="1"/>
              <a:t>өмірінің</a:t>
            </a:r>
            <a:r>
              <a:rPr lang="ru-RU" dirty="0"/>
              <a:t> </a:t>
            </a:r>
            <a:r>
              <a:rPr lang="ru-RU" dirty="0" err="1"/>
              <a:t>екінші</a:t>
            </a:r>
            <a:r>
              <a:rPr lang="ru-RU" dirty="0"/>
              <a:t>, </a:t>
            </a:r>
            <a:r>
              <a:rPr lang="ru-RU" dirty="0" err="1"/>
              <a:t>үшінші</a:t>
            </a:r>
            <a:r>
              <a:rPr lang="ru-RU" dirty="0"/>
              <a:t> </a:t>
            </a:r>
            <a:r>
              <a:rPr lang="ru-RU" dirty="0" err="1"/>
              <a:t>жылдарын</a:t>
            </a:r>
            <a:r>
              <a:rPr lang="ru-RU" dirty="0"/>
              <a:t> </a:t>
            </a:r>
            <a:r>
              <a:rPr lang="ru-RU" dirty="0">
                <a:solidFill>
                  <a:srgbClr val="FF0000"/>
                </a:solidFill>
              </a:rPr>
              <a:t>В. Штерн </a:t>
            </a:r>
            <a:r>
              <a:rPr lang="ru-RU" dirty="0" err="1">
                <a:solidFill>
                  <a:srgbClr val="FF0000"/>
                </a:solidFill>
              </a:rPr>
              <a:t>баланың</a:t>
            </a:r>
            <a:r>
              <a:rPr lang="ru-RU" dirty="0">
                <a:solidFill>
                  <a:srgbClr val="FF0000"/>
                </a:solidFill>
              </a:rPr>
              <a:t> </a:t>
            </a:r>
            <a:r>
              <a:rPr lang="ru-RU" dirty="0" err="1">
                <a:solidFill>
                  <a:srgbClr val="FF0000"/>
                </a:solidFill>
              </a:rPr>
              <a:t>еркін</a:t>
            </a:r>
            <a:r>
              <a:rPr lang="ru-RU" dirty="0">
                <a:solidFill>
                  <a:srgbClr val="FF0000"/>
                </a:solidFill>
              </a:rPr>
              <a:t> </a:t>
            </a:r>
            <a:r>
              <a:rPr lang="ru-RU" dirty="0" err="1">
                <a:solidFill>
                  <a:srgbClr val="FF0000"/>
                </a:solidFill>
              </a:rPr>
              <a:t>тік</a:t>
            </a:r>
            <a:r>
              <a:rPr lang="ru-RU" dirty="0">
                <a:solidFill>
                  <a:srgbClr val="FF0000"/>
                </a:solidFill>
              </a:rPr>
              <a:t> </a:t>
            </a:r>
            <a:r>
              <a:rPr lang="ru-RU" dirty="0" err="1">
                <a:solidFill>
                  <a:srgbClr val="FF0000"/>
                </a:solidFill>
              </a:rPr>
              <a:t>жүруі</a:t>
            </a:r>
            <a:r>
              <a:rPr lang="ru-RU" dirty="0">
                <a:solidFill>
                  <a:srgbClr val="FF0000"/>
                </a:solidFill>
              </a:rPr>
              <a:t> мен </a:t>
            </a:r>
            <a:r>
              <a:rPr lang="ru-RU" dirty="0" err="1">
                <a:solidFill>
                  <a:srgbClr val="FF0000"/>
                </a:solidFill>
              </a:rPr>
              <a:t>сөйлеуін</a:t>
            </a:r>
            <a:r>
              <a:rPr lang="ru-RU" dirty="0">
                <a:solidFill>
                  <a:srgbClr val="FF0000"/>
                </a:solidFill>
              </a:rPr>
              <a:t> </a:t>
            </a:r>
            <a:r>
              <a:rPr lang="ru-RU" dirty="0" err="1">
                <a:solidFill>
                  <a:srgbClr val="FF0000"/>
                </a:solidFill>
              </a:rPr>
              <a:t>адам</a:t>
            </a:r>
            <a:r>
              <a:rPr lang="ru-RU" dirty="0">
                <a:solidFill>
                  <a:srgbClr val="FF0000"/>
                </a:solidFill>
              </a:rPr>
              <a:t> </a:t>
            </a:r>
            <a:r>
              <a:rPr lang="ru-RU" dirty="0" err="1">
                <a:solidFill>
                  <a:srgbClr val="FF0000"/>
                </a:solidFill>
              </a:rPr>
              <a:t>дамуы</a:t>
            </a:r>
            <a:r>
              <a:rPr lang="ru-RU" dirty="0">
                <a:solidFill>
                  <a:srgbClr val="FF0000"/>
                </a:solidFill>
              </a:rPr>
              <a:t> </a:t>
            </a:r>
            <a:r>
              <a:rPr lang="ru-RU" dirty="0" err="1">
                <a:solidFill>
                  <a:srgbClr val="FF0000"/>
                </a:solidFill>
              </a:rPr>
              <a:t>тарихының</a:t>
            </a:r>
            <a:r>
              <a:rPr lang="ru-RU" dirty="0">
                <a:solidFill>
                  <a:srgbClr val="FF0000"/>
                </a:solidFill>
              </a:rPr>
              <a:t> </a:t>
            </a:r>
            <a:r>
              <a:rPr lang="ru-RU" dirty="0" err="1">
                <a:solidFill>
                  <a:srgbClr val="FF0000"/>
                </a:solidFill>
              </a:rPr>
              <a:t>алғашқы</a:t>
            </a:r>
            <a:r>
              <a:rPr lang="ru-RU" dirty="0">
                <a:solidFill>
                  <a:srgbClr val="FF0000"/>
                </a:solidFill>
              </a:rPr>
              <a:t> </a:t>
            </a:r>
            <a:r>
              <a:rPr lang="ru-RU" dirty="0" err="1">
                <a:solidFill>
                  <a:srgbClr val="FF0000"/>
                </a:solidFill>
              </a:rPr>
              <a:t>кезеңдеріндегі</a:t>
            </a:r>
            <a:r>
              <a:rPr lang="ru-RU" dirty="0">
                <a:solidFill>
                  <a:srgbClr val="FF0000"/>
                </a:solidFill>
              </a:rPr>
              <a:t> </a:t>
            </a:r>
            <a:r>
              <a:rPr lang="ru-RU" dirty="0" err="1">
                <a:solidFill>
                  <a:srgbClr val="FF0000"/>
                </a:solidFill>
              </a:rPr>
              <a:t>жетістіктерімен</a:t>
            </a:r>
            <a:r>
              <a:rPr lang="ru-RU" dirty="0">
                <a:solidFill>
                  <a:srgbClr val="FF0000"/>
                </a:solidFill>
              </a:rPr>
              <a:t> </a:t>
            </a:r>
            <a:r>
              <a:rPr lang="ru-RU" dirty="0" err="1">
                <a:solidFill>
                  <a:srgbClr val="FF0000"/>
                </a:solidFill>
              </a:rPr>
              <a:t>байланыстырып</a:t>
            </a:r>
            <a:r>
              <a:rPr lang="ru-RU" dirty="0">
                <a:solidFill>
                  <a:srgbClr val="FF0000"/>
                </a:solidFill>
              </a:rPr>
              <a:t>, «</a:t>
            </a:r>
            <a:r>
              <a:rPr lang="ru-RU" dirty="0" err="1">
                <a:solidFill>
                  <a:srgbClr val="FF0000"/>
                </a:solidFill>
              </a:rPr>
              <a:t>адамзат</a:t>
            </a:r>
            <a:r>
              <a:rPr lang="ru-RU" dirty="0">
                <a:solidFill>
                  <a:srgbClr val="FF0000"/>
                </a:solidFill>
              </a:rPr>
              <a:t> </a:t>
            </a:r>
            <a:r>
              <a:rPr lang="ru-RU" dirty="0" err="1">
                <a:solidFill>
                  <a:srgbClr val="FF0000"/>
                </a:solidFill>
              </a:rPr>
              <a:t>тарихының</a:t>
            </a:r>
            <a:r>
              <a:rPr lang="ru-RU" dirty="0">
                <a:solidFill>
                  <a:srgbClr val="FF0000"/>
                </a:solidFill>
              </a:rPr>
              <a:t> д</a:t>
            </a:r>
            <a:r>
              <a:rPr lang="en-US" dirty="0">
                <a:solidFill>
                  <a:srgbClr val="FF0000"/>
                </a:solidFill>
              </a:rPr>
              <a:t>ə</a:t>
            </a:r>
            <a:r>
              <a:rPr lang="ru-RU" dirty="0" err="1">
                <a:solidFill>
                  <a:srgbClr val="FF0000"/>
                </a:solidFill>
              </a:rPr>
              <a:t>уіріне</a:t>
            </a:r>
            <a:r>
              <a:rPr lang="ru-RU" dirty="0">
                <a:solidFill>
                  <a:srgbClr val="FF0000"/>
                </a:solidFill>
              </a:rPr>
              <a:t> </a:t>
            </a:r>
            <a:r>
              <a:rPr lang="ru-RU" dirty="0" err="1">
                <a:solidFill>
                  <a:srgbClr val="FF0000"/>
                </a:solidFill>
              </a:rPr>
              <a:t>ену</a:t>
            </a:r>
            <a:r>
              <a:rPr lang="ru-RU" dirty="0">
                <a:solidFill>
                  <a:srgbClr val="FF0000"/>
                </a:solidFill>
              </a:rPr>
              <a:t>» </a:t>
            </a:r>
            <a:r>
              <a:rPr lang="ru-RU" dirty="0" err="1">
                <a:solidFill>
                  <a:srgbClr val="FF0000"/>
                </a:solidFill>
              </a:rPr>
              <a:t>деп</a:t>
            </a:r>
            <a:r>
              <a:rPr lang="ru-RU" dirty="0">
                <a:solidFill>
                  <a:srgbClr val="FF0000"/>
                </a:solidFill>
              </a:rPr>
              <a:t> </a:t>
            </a:r>
            <a:r>
              <a:rPr lang="ru-RU" dirty="0" err="1">
                <a:solidFill>
                  <a:srgbClr val="FF0000"/>
                </a:solidFill>
              </a:rPr>
              <a:t>атайды</a:t>
            </a:r>
            <a:r>
              <a:rPr lang="ru-RU" dirty="0"/>
              <a:t>. </a:t>
            </a:r>
            <a:r>
              <a:rPr lang="ru-RU" dirty="0" err="1"/>
              <a:t>Төртінші</a:t>
            </a:r>
            <a:r>
              <a:rPr lang="ru-RU" dirty="0"/>
              <a:t> </a:t>
            </a:r>
            <a:r>
              <a:rPr lang="ru-RU" dirty="0" err="1"/>
              <a:t>кезеңді</a:t>
            </a:r>
            <a:r>
              <a:rPr lang="ru-RU" dirty="0"/>
              <a:t> </a:t>
            </a:r>
            <a:r>
              <a:rPr lang="ru-RU" dirty="0" err="1"/>
              <a:t>ол</a:t>
            </a:r>
            <a:r>
              <a:rPr lang="ru-RU" dirty="0"/>
              <a:t> </a:t>
            </a:r>
            <a:r>
              <a:rPr lang="ru-RU" dirty="0" err="1"/>
              <a:t>үш</a:t>
            </a:r>
            <a:r>
              <a:rPr lang="ru-RU" dirty="0"/>
              <a:t> </a:t>
            </a:r>
            <a:r>
              <a:rPr lang="ru-RU" dirty="0" err="1"/>
              <a:t>жастан</a:t>
            </a:r>
            <a:r>
              <a:rPr lang="ru-RU" dirty="0"/>
              <a:t> </a:t>
            </a:r>
            <a:r>
              <a:rPr lang="ru-RU" dirty="0" err="1"/>
              <a:t>алты</a:t>
            </a:r>
            <a:r>
              <a:rPr lang="ru-RU" dirty="0"/>
              <a:t>, </a:t>
            </a:r>
            <a:r>
              <a:rPr lang="ru-RU" dirty="0" err="1"/>
              <a:t>жеті</a:t>
            </a:r>
            <a:r>
              <a:rPr lang="ru-RU" dirty="0"/>
              <a:t> </a:t>
            </a:r>
            <a:r>
              <a:rPr lang="ru-RU" dirty="0" err="1"/>
              <a:t>жасқа</a:t>
            </a:r>
            <a:r>
              <a:rPr lang="ru-RU" dirty="0"/>
              <a:t> </a:t>
            </a:r>
            <a:r>
              <a:rPr lang="ru-RU" dirty="0" err="1"/>
              <a:t>дейін</a:t>
            </a:r>
            <a:r>
              <a:rPr lang="ru-RU" dirty="0"/>
              <a:t> «</a:t>
            </a:r>
            <a:r>
              <a:rPr lang="ru-RU" dirty="0" err="1"/>
              <a:t>ойын</a:t>
            </a:r>
            <a:r>
              <a:rPr lang="ru-RU" dirty="0"/>
              <a:t> ж</a:t>
            </a:r>
            <a:r>
              <a:rPr lang="en-US" dirty="0"/>
              <a:t>ə</a:t>
            </a:r>
            <a:r>
              <a:rPr lang="ru-RU" dirty="0"/>
              <a:t>не </a:t>
            </a:r>
            <a:r>
              <a:rPr lang="ru-RU" dirty="0" err="1"/>
              <a:t>ертегілер</a:t>
            </a:r>
            <a:r>
              <a:rPr lang="ru-RU" dirty="0"/>
              <a:t> </a:t>
            </a:r>
            <a:r>
              <a:rPr lang="ru-RU" dirty="0" err="1"/>
              <a:t>жасы</a:t>
            </a:r>
            <a:r>
              <a:rPr lang="ru-RU" dirty="0"/>
              <a:t>» </a:t>
            </a:r>
            <a:r>
              <a:rPr lang="ru-RU" dirty="0" err="1"/>
              <a:t>деп</a:t>
            </a:r>
            <a:r>
              <a:rPr lang="ru-RU" dirty="0"/>
              <a:t> </a:t>
            </a:r>
            <a:r>
              <a:rPr lang="ru-RU" dirty="0" err="1"/>
              <a:t>атайды</a:t>
            </a:r>
            <a:r>
              <a:rPr lang="ru-RU" dirty="0"/>
              <a:t>. </a:t>
            </a:r>
            <a:r>
              <a:rPr lang="ru-RU" dirty="0" err="1"/>
              <a:t>Бұл</a:t>
            </a:r>
            <a:r>
              <a:rPr lang="ru-RU" dirty="0"/>
              <a:t> </a:t>
            </a:r>
            <a:r>
              <a:rPr lang="ru-RU" dirty="0" err="1"/>
              <a:t>ақиқат</a:t>
            </a:r>
            <a:r>
              <a:rPr lang="ru-RU" dirty="0"/>
              <a:t> пен </a:t>
            </a:r>
            <a:r>
              <a:rPr lang="en-US" dirty="0"/>
              <a:t>ə</a:t>
            </a:r>
            <a:r>
              <a:rPr lang="ru-RU" dirty="0" err="1"/>
              <a:t>лемді</a:t>
            </a:r>
            <a:r>
              <a:rPr lang="ru-RU" dirty="0"/>
              <a:t> </a:t>
            </a:r>
            <a:r>
              <a:rPr lang="ru-RU" dirty="0" err="1"/>
              <a:t>қабылдаудың</a:t>
            </a:r>
            <a:r>
              <a:rPr lang="ru-RU" dirty="0"/>
              <a:t> </a:t>
            </a:r>
            <a:r>
              <a:rPr lang="ru-RU" dirty="0" err="1"/>
              <a:t>мифологиялық</a:t>
            </a:r>
            <a:r>
              <a:rPr lang="ru-RU" dirty="0"/>
              <a:t> </a:t>
            </a:r>
            <a:r>
              <a:rPr lang="ru-RU" dirty="0" err="1"/>
              <a:t>меңгерілуімен</a:t>
            </a:r>
            <a:r>
              <a:rPr lang="ru-RU" dirty="0"/>
              <a:t> </a:t>
            </a:r>
            <a:r>
              <a:rPr lang="ru-RU" dirty="0" err="1"/>
              <a:t>сипатталатын</a:t>
            </a:r>
            <a:r>
              <a:rPr lang="ru-RU" dirty="0"/>
              <a:t> </a:t>
            </a:r>
            <a:r>
              <a:rPr lang="ru-RU" dirty="0" err="1"/>
              <a:t>антикалық</a:t>
            </a:r>
            <a:r>
              <a:rPr lang="ru-RU" dirty="0"/>
              <a:t> </a:t>
            </a:r>
            <a:r>
              <a:rPr lang="ru-RU" dirty="0" err="1"/>
              <a:t>тарих</a:t>
            </a:r>
            <a:r>
              <a:rPr lang="ru-RU" dirty="0"/>
              <a:t> д</a:t>
            </a:r>
            <a:r>
              <a:rPr lang="en-US" dirty="0"/>
              <a:t>ə</a:t>
            </a:r>
            <a:r>
              <a:rPr lang="ru-RU" dirty="0" err="1"/>
              <a:t>уіріне</a:t>
            </a:r>
            <a:r>
              <a:rPr lang="ru-RU" dirty="0"/>
              <a:t> с</a:t>
            </a:r>
            <a:r>
              <a:rPr lang="en-US" dirty="0"/>
              <a:t>ə</a:t>
            </a:r>
            <a:r>
              <a:rPr lang="ru-RU" dirty="0" err="1"/>
              <a:t>йкес</a:t>
            </a:r>
            <a:r>
              <a:rPr lang="ru-RU" dirty="0"/>
              <a:t> </a:t>
            </a:r>
            <a:r>
              <a:rPr lang="ru-RU" dirty="0" err="1"/>
              <a:t>келетін</a:t>
            </a:r>
            <a:r>
              <a:rPr lang="ru-RU" dirty="0"/>
              <a:t>, </a:t>
            </a:r>
            <a:r>
              <a:rPr lang="ru-RU" dirty="0" err="1"/>
              <a:t>қиял</a:t>
            </a:r>
            <a:r>
              <a:rPr lang="ru-RU" dirty="0"/>
              <a:t> мен фантазия </a:t>
            </a:r>
            <a:r>
              <a:rPr lang="ru-RU" dirty="0" err="1"/>
              <a:t>жетекші</a:t>
            </a:r>
            <a:r>
              <a:rPr lang="ru-RU" dirty="0"/>
              <a:t> </a:t>
            </a:r>
            <a:r>
              <a:rPr lang="ru-RU" dirty="0" err="1"/>
              <a:t>рөл</a:t>
            </a:r>
            <a:r>
              <a:rPr lang="ru-RU" dirty="0"/>
              <a:t> </a:t>
            </a:r>
            <a:r>
              <a:rPr lang="ru-RU" dirty="0" err="1"/>
              <a:t>атқаратын</a:t>
            </a:r>
            <a:r>
              <a:rPr lang="ru-RU" dirty="0"/>
              <a:t> </a:t>
            </a:r>
            <a:r>
              <a:rPr lang="ru-RU" dirty="0" err="1"/>
              <a:t>жас</a:t>
            </a:r>
            <a:r>
              <a:rPr lang="ru-RU" dirty="0"/>
              <a:t> </a:t>
            </a:r>
            <a:r>
              <a:rPr lang="ru-RU" dirty="0" err="1"/>
              <a:t>шамасы</a:t>
            </a:r>
            <a:endParaRPr lang="ru-RU" dirty="0"/>
          </a:p>
        </p:txBody>
      </p:sp>
    </p:spTree>
    <p:extLst>
      <p:ext uri="{BB962C8B-B14F-4D97-AF65-F5344CB8AC3E}">
        <p14:creationId xmlns:p14="http://schemas.microsoft.com/office/powerpoint/2010/main" val="2610862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solidFill>
                  <a:srgbClr val="FF0000"/>
                </a:solidFill>
              </a:rPr>
              <a:t>Бастауыш</a:t>
            </a:r>
            <a:r>
              <a:rPr lang="ru-RU" dirty="0">
                <a:solidFill>
                  <a:srgbClr val="FF0000"/>
                </a:solidFill>
              </a:rPr>
              <a:t> </a:t>
            </a:r>
            <a:r>
              <a:rPr lang="ru-RU" dirty="0" err="1">
                <a:solidFill>
                  <a:srgbClr val="FF0000"/>
                </a:solidFill>
              </a:rPr>
              <a:t>сынып</a:t>
            </a:r>
            <a:r>
              <a:rPr lang="ru-RU" dirty="0">
                <a:solidFill>
                  <a:srgbClr val="FF0000"/>
                </a:solidFill>
              </a:rPr>
              <a:t> </a:t>
            </a:r>
            <a:r>
              <a:rPr lang="ru-RU" dirty="0" err="1">
                <a:solidFill>
                  <a:srgbClr val="FF0000"/>
                </a:solidFill>
              </a:rPr>
              <a:t>кезеңін</a:t>
            </a:r>
            <a:r>
              <a:rPr lang="ru-RU" dirty="0">
                <a:solidFill>
                  <a:srgbClr val="FF0000"/>
                </a:solidFill>
              </a:rPr>
              <a:t> В. Штерн </a:t>
            </a:r>
          </a:p>
        </p:txBody>
      </p:sp>
      <p:sp>
        <p:nvSpPr>
          <p:cNvPr id="3" name="Объект 2"/>
          <p:cNvSpPr>
            <a:spLocks noGrp="1"/>
          </p:cNvSpPr>
          <p:nvPr>
            <p:ph idx="1"/>
          </p:nvPr>
        </p:nvSpPr>
        <p:spPr/>
        <p:txBody>
          <a:bodyPr>
            <a:normAutofit/>
          </a:bodyPr>
          <a:lstStyle/>
          <a:p>
            <a:pPr algn="just"/>
            <a:r>
              <a:rPr lang="en-US" sz="2800" dirty="0" smtClean="0"/>
              <a:t>ə</a:t>
            </a:r>
            <a:r>
              <a:rPr lang="ru-RU" sz="2800" dirty="0" err="1"/>
              <a:t>ртүрлі</a:t>
            </a:r>
            <a:r>
              <a:rPr lang="ru-RU" sz="2800" dirty="0"/>
              <a:t> </a:t>
            </a:r>
            <a:r>
              <a:rPr lang="en-US" sz="2800" dirty="0"/>
              <a:t>ə</a:t>
            </a:r>
            <a:r>
              <a:rPr lang="ru-RU" sz="2800" dirty="0" err="1"/>
              <a:t>рекеттердің</a:t>
            </a:r>
            <a:r>
              <a:rPr lang="ru-RU" sz="2800" dirty="0"/>
              <a:t> (ремесла), </a:t>
            </a:r>
            <a:r>
              <a:rPr lang="ru-RU" sz="2800" dirty="0" err="1"/>
              <a:t>сабақтардың</a:t>
            </a:r>
            <a:r>
              <a:rPr lang="ru-RU" sz="2800" dirty="0"/>
              <a:t> </a:t>
            </a:r>
            <a:r>
              <a:rPr lang="ru-RU" sz="2800" dirty="0" err="1"/>
              <a:t>меңгеріле</a:t>
            </a:r>
            <a:r>
              <a:rPr lang="ru-RU" sz="2800" dirty="0"/>
              <a:t> </a:t>
            </a:r>
            <a:r>
              <a:rPr lang="ru-RU" sz="2800" dirty="0" err="1"/>
              <a:t>басталуымен</a:t>
            </a:r>
            <a:r>
              <a:rPr lang="ru-RU" sz="2800" dirty="0"/>
              <a:t>, ал </a:t>
            </a:r>
            <a:r>
              <a:rPr lang="ru-RU" sz="2800" dirty="0" err="1"/>
              <a:t>жасөспірімдік</a:t>
            </a:r>
            <a:r>
              <a:rPr lang="ru-RU" sz="2800" dirty="0"/>
              <a:t> </a:t>
            </a:r>
            <a:r>
              <a:rPr lang="ru-RU" sz="2800" dirty="0" err="1"/>
              <a:t>кезеңді</a:t>
            </a:r>
            <a:r>
              <a:rPr lang="ru-RU" sz="2800" dirty="0"/>
              <a:t> – Орта </a:t>
            </a:r>
            <a:r>
              <a:rPr lang="ru-RU" sz="2800" dirty="0" err="1"/>
              <a:t>ғасыр</a:t>
            </a:r>
            <a:r>
              <a:rPr lang="ru-RU" sz="2800" dirty="0"/>
              <a:t> д</a:t>
            </a:r>
            <a:r>
              <a:rPr lang="en-US" sz="2800" dirty="0"/>
              <a:t>ə</a:t>
            </a:r>
            <a:r>
              <a:rPr lang="ru-RU" sz="2800" dirty="0" err="1"/>
              <a:t>уірімен</a:t>
            </a:r>
            <a:r>
              <a:rPr lang="ru-RU" sz="2800" dirty="0"/>
              <a:t> </a:t>
            </a:r>
            <a:r>
              <a:rPr lang="ru-RU" sz="2800" dirty="0" err="1"/>
              <a:t>байланыстырады</a:t>
            </a:r>
            <a:r>
              <a:rPr lang="ru-RU" sz="2800" dirty="0"/>
              <a:t>. </a:t>
            </a:r>
            <a:r>
              <a:rPr lang="ru-RU" sz="2800" dirty="0" err="1"/>
              <a:t>Зерттеуші</a:t>
            </a:r>
            <a:r>
              <a:rPr lang="ru-RU" sz="2800" dirty="0"/>
              <a:t> </a:t>
            </a:r>
            <a:r>
              <a:rPr lang="ru-RU" sz="2800" dirty="0" err="1"/>
              <a:t>жасөспірімнің</a:t>
            </a:r>
            <a:r>
              <a:rPr lang="ru-RU" sz="2800" dirty="0"/>
              <a:t> </a:t>
            </a:r>
            <a:r>
              <a:rPr lang="en-US" sz="2800" dirty="0"/>
              <a:t>ə</a:t>
            </a:r>
            <a:r>
              <a:rPr lang="ru-RU" sz="2800" dirty="0" err="1"/>
              <a:t>лемді</a:t>
            </a:r>
            <a:r>
              <a:rPr lang="ru-RU" sz="2800" dirty="0"/>
              <a:t> </a:t>
            </a:r>
            <a:r>
              <a:rPr lang="ru-RU" sz="2800" dirty="0" err="1"/>
              <a:t>қабылдауының</a:t>
            </a:r>
            <a:r>
              <a:rPr lang="ru-RU" sz="2800" dirty="0"/>
              <a:t> дихотомия (</a:t>
            </a:r>
            <a:r>
              <a:rPr lang="ru-RU" sz="2800" dirty="0" err="1"/>
              <a:t>ақ</a:t>
            </a:r>
            <a:r>
              <a:rPr lang="ru-RU" sz="2800" dirty="0"/>
              <a:t> – </a:t>
            </a:r>
            <a:r>
              <a:rPr lang="ru-RU" sz="2800" dirty="0" err="1"/>
              <a:t>қара</a:t>
            </a:r>
            <a:r>
              <a:rPr lang="ru-RU" sz="2800" dirty="0"/>
              <a:t>, </a:t>
            </a:r>
            <a:r>
              <a:rPr lang="ru-RU" sz="2800" dirty="0" err="1"/>
              <a:t>жамандық</a:t>
            </a:r>
            <a:r>
              <a:rPr lang="ru-RU" sz="2800" dirty="0"/>
              <a:t> – </a:t>
            </a:r>
            <a:r>
              <a:rPr lang="ru-RU" sz="2800" dirty="0" err="1"/>
              <a:t>жақсылық</a:t>
            </a:r>
            <a:r>
              <a:rPr lang="ru-RU" sz="2800" dirty="0"/>
              <a:t>, </a:t>
            </a:r>
            <a:r>
              <a:rPr lang="en-US" sz="2800" dirty="0"/>
              <a:t>ə</a:t>
            </a:r>
            <a:r>
              <a:rPr lang="ru-RU" sz="2800" dirty="0" err="1"/>
              <a:t>ділдік</a:t>
            </a:r>
            <a:r>
              <a:rPr lang="ru-RU" sz="2800" dirty="0"/>
              <a:t> – </a:t>
            </a:r>
            <a:r>
              <a:rPr lang="en-US" sz="2800" dirty="0"/>
              <a:t>ə</a:t>
            </a:r>
            <a:r>
              <a:rPr lang="ru-RU" sz="2800" dirty="0" err="1"/>
              <a:t>ділетсіздік</a:t>
            </a:r>
            <a:r>
              <a:rPr lang="ru-RU" sz="2800" dirty="0"/>
              <a:t>,), </a:t>
            </a:r>
            <a:r>
              <a:rPr lang="ru-RU" sz="2800" dirty="0" smtClean="0"/>
              <a:t>максимализм </a:t>
            </a:r>
            <a:r>
              <a:rPr lang="ru-RU" sz="2800" dirty="0" err="1"/>
              <a:t>сияқты</a:t>
            </a:r>
            <a:r>
              <a:rPr lang="ru-RU" sz="2800" dirty="0"/>
              <a:t> </a:t>
            </a:r>
            <a:r>
              <a:rPr lang="ru-RU" sz="2800" dirty="0" err="1"/>
              <a:t>ерекшеліктерін</a:t>
            </a:r>
            <a:r>
              <a:rPr lang="ru-RU" sz="2800" dirty="0"/>
              <a:t> </a:t>
            </a:r>
            <a:r>
              <a:rPr lang="ru-RU" sz="2800" dirty="0" err="1"/>
              <a:t>көрсетіп</a:t>
            </a:r>
            <a:r>
              <a:rPr lang="ru-RU" sz="2800" dirty="0"/>
              <a:t>, </a:t>
            </a:r>
            <a:r>
              <a:rPr lang="ru-RU" sz="2800" dirty="0" err="1"/>
              <a:t>оларды</a:t>
            </a:r>
            <a:r>
              <a:rPr lang="ru-RU" sz="2800" dirty="0"/>
              <a:t> </a:t>
            </a:r>
            <a:r>
              <a:rPr lang="ru-RU" sz="2800" dirty="0" err="1"/>
              <a:t>адамзат</a:t>
            </a:r>
            <a:r>
              <a:rPr lang="ru-RU" sz="2800" dirty="0"/>
              <a:t> </a:t>
            </a:r>
            <a:r>
              <a:rPr lang="ru-RU" sz="2800" dirty="0" err="1"/>
              <a:t>қоғамының</a:t>
            </a:r>
            <a:r>
              <a:rPr lang="ru-RU" sz="2800" dirty="0"/>
              <a:t> </a:t>
            </a:r>
            <a:r>
              <a:rPr lang="en-US" sz="2800" dirty="0"/>
              <a:t>ə</a:t>
            </a:r>
            <a:r>
              <a:rPr lang="ru-RU" sz="2800" dirty="0" err="1"/>
              <a:t>лемді</a:t>
            </a:r>
            <a:r>
              <a:rPr lang="ru-RU" sz="2800" dirty="0"/>
              <a:t> </a:t>
            </a:r>
            <a:r>
              <a:rPr lang="ru-RU" sz="2800" dirty="0" err="1"/>
              <a:t>қабылдауының</a:t>
            </a:r>
            <a:r>
              <a:rPr lang="ru-RU" sz="2800" dirty="0"/>
              <a:t> «</a:t>
            </a:r>
            <a:r>
              <a:rPr lang="ru-RU" sz="2800" dirty="0" err="1"/>
              <a:t>ақ</a:t>
            </a:r>
            <a:r>
              <a:rPr lang="ru-RU" sz="2800" dirty="0"/>
              <a:t> – </a:t>
            </a:r>
            <a:r>
              <a:rPr lang="ru-RU" sz="2800" dirty="0" err="1"/>
              <a:t>қара</a:t>
            </a:r>
            <a:r>
              <a:rPr lang="ru-RU" sz="2800" dirty="0"/>
              <a:t>» </a:t>
            </a:r>
            <a:r>
              <a:rPr lang="ru-RU" sz="2800" dirty="0" err="1"/>
              <a:t>кезеңімен</a:t>
            </a:r>
            <a:r>
              <a:rPr lang="ru-RU" sz="2800" dirty="0"/>
              <a:t> </a:t>
            </a:r>
            <a:r>
              <a:rPr lang="ru-RU" sz="2800" dirty="0" err="1"/>
              <a:t>байланыстырады</a:t>
            </a:r>
            <a:r>
              <a:rPr lang="ru-RU" sz="2800" dirty="0"/>
              <a:t>. </a:t>
            </a:r>
          </a:p>
        </p:txBody>
      </p:sp>
    </p:spTree>
    <p:extLst>
      <p:ext uri="{BB962C8B-B14F-4D97-AF65-F5344CB8AC3E}">
        <p14:creationId xmlns:p14="http://schemas.microsoft.com/office/powerpoint/2010/main" val="347363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solidFill>
                  <a:srgbClr val="FF0000"/>
                </a:solidFill>
              </a:rPr>
              <a:t>Психологияда</a:t>
            </a:r>
            <a:r>
              <a:rPr lang="ru-RU" dirty="0">
                <a:solidFill>
                  <a:srgbClr val="FF0000"/>
                </a:solidFill>
              </a:rPr>
              <a:t> </a:t>
            </a:r>
            <a:r>
              <a:rPr lang="ru-RU" dirty="0" err="1">
                <a:solidFill>
                  <a:srgbClr val="FF0000"/>
                </a:solidFill>
              </a:rPr>
              <a:t>биогенетикалық</a:t>
            </a:r>
            <a:r>
              <a:rPr lang="ru-RU" dirty="0">
                <a:solidFill>
                  <a:srgbClr val="FF0000"/>
                </a:solidFill>
              </a:rPr>
              <a:t> </a:t>
            </a:r>
            <a:r>
              <a:rPr lang="ru-RU" dirty="0" err="1">
                <a:solidFill>
                  <a:srgbClr val="FF0000"/>
                </a:solidFill>
              </a:rPr>
              <a:t>заң</a:t>
            </a:r>
            <a:r>
              <a:rPr lang="ru-RU" dirty="0">
                <a:solidFill>
                  <a:srgbClr val="FF0000"/>
                </a:solidFill>
              </a:rPr>
              <a:t> </a:t>
            </a:r>
          </a:p>
        </p:txBody>
      </p:sp>
      <p:sp>
        <p:nvSpPr>
          <p:cNvPr id="3" name="Объект 2"/>
          <p:cNvSpPr>
            <a:spLocks noGrp="1"/>
          </p:cNvSpPr>
          <p:nvPr>
            <p:ph idx="1"/>
          </p:nvPr>
        </p:nvSpPr>
        <p:spPr/>
        <p:txBody>
          <a:bodyPr>
            <a:normAutofit lnSpcReduction="10000"/>
          </a:bodyPr>
          <a:lstStyle/>
          <a:p>
            <a:r>
              <a:rPr lang="ru-RU" dirty="0" err="1" smtClean="0"/>
              <a:t>адамның</a:t>
            </a:r>
            <a:r>
              <a:rPr lang="ru-RU" dirty="0" smtClean="0"/>
              <a:t> </a:t>
            </a:r>
            <a:r>
              <a:rPr lang="ru-RU" dirty="0" err="1"/>
              <a:t>жеке</a:t>
            </a:r>
            <a:r>
              <a:rPr lang="ru-RU" dirty="0"/>
              <a:t> дара </a:t>
            </a:r>
            <a:r>
              <a:rPr lang="ru-RU" dirty="0" err="1"/>
              <a:t>психикалық</a:t>
            </a:r>
            <a:r>
              <a:rPr lang="ru-RU" dirty="0"/>
              <a:t> </a:t>
            </a:r>
            <a:r>
              <a:rPr lang="ru-RU" dirty="0" err="1"/>
              <a:t>дамуын</a:t>
            </a:r>
            <a:r>
              <a:rPr lang="ru-RU" dirty="0"/>
              <a:t> </a:t>
            </a:r>
            <a:r>
              <a:rPr lang="ru-RU" dirty="0" err="1"/>
              <a:t>түсіндіру</a:t>
            </a:r>
            <a:r>
              <a:rPr lang="ru-RU" dirty="0"/>
              <a:t> </a:t>
            </a:r>
            <a:r>
              <a:rPr lang="ru-RU" dirty="0" err="1"/>
              <a:t>үшін</a:t>
            </a:r>
            <a:r>
              <a:rPr lang="ru-RU" dirty="0"/>
              <a:t> </a:t>
            </a:r>
            <a:r>
              <a:rPr lang="ru-RU" dirty="0" err="1"/>
              <a:t>сынсыз</a:t>
            </a:r>
            <a:r>
              <a:rPr lang="ru-RU" dirty="0"/>
              <a:t> </a:t>
            </a:r>
            <a:r>
              <a:rPr lang="ru-RU" dirty="0" err="1"/>
              <a:t>қолданылды</a:t>
            </a:r>
            <a:r>
              <a:rPr lang="ru-RU" dirty="0"/>
              <a:t>. </a:t>
            </a:r>
            <a:r>
              <a:rPr lang="ru-RU" dirty="0" smtClean="0"/>
              <a:t>Рекапитуляция </a:t>
            </a:r>
            <a:r>
              <a:rPr lang="ru-RU" dirty="0" err="1"/>
              <a:t>теориясының</a:t>
            </a:r>
            <a:r>
              <a:rPr lang="ru-RU" dirty="0"/>
              <a:t> </a:t>
            </a:r>
            <a:r>
              <a:rPr lang="ru-RU" dirty="0" err="1"/>
              <a:t>жақтастары</a:t>
            </a:r>
            <a:r>
              <a:rPr lang="ru-RU" dirty="0"/>
              <a:t> </a:t>
            </a:r>
            <a:r>
              <a:rPr lang="ru-RU" dirty="0" err="1"/>
              <a:t>баланың</a:t>
            </a:r>
            <a:r>
              <a:rPr lang="ru-RU" dirty="0"/>
              <a:t> </a:t>
            </a:r>
            <a:r>
              <a:rPr lang="ru-RU" dirty="0" err="1"/>
              <a:t>мінез-құлқының</a:t>
            </a:r>
            <a:r>
              <a:rPr lang="ru-RU" dirty="0"/>
              <a:t>, </a:t>
            </a:r>
            <a:r>
              <a:rPr lang="ru-RU" dirty="0" err="1"/>
              <a:t>танымдық</a:t>
            </a:r>
            <a:r>
              <a:rPr lang="ru-RU" dirty="0"/>
              <a:t> ж</a:t>
            </a:r>
            <a:r>
              <a:rPr lang="en-US" dirty="0"/>
              <a:t>ə</a:t>
            </a:r>
            <a:r>
              <a:rPr lang="ru-RU" dirty="0"/>
              <a:t>не </a:t>
            </a:r>
            <a:r>
              <a:rPr lang="ru-RU" dirty="0" err="1"/>
              <a:t>эмоциялық</a:t>
            </a:r>
            <a:r>
              <a:rPr lang="ru-RU" dirty="0"/>
              <a:t> </a:t>
            </a:r>
            <a:r>
              <a:rPr lang="ru-RU" dirty="0" err="1"/>
              <a:t>тұлғалық</a:t>
            </a:r>
            <a:r>
              <a:rPr lang="ru-RU" dirty="0"/>
              <a:t> </a:t>
            </a:r>
            <a:r>
              <a:rPr lang="ru-RU" dirty="0" err="1"/>
              <a:t>сферасының</a:t>
            </a:r>
            <a:r>
              <a:rPr lang="ru-RU" dirty="0"/>
              <a:t> </a:t>
            </a:r>
            <a:r>
              <a:rPr lang="ru-RU" dirty="0" err="1"/>
              <a:t>дамуын</a:t>
            </a:r>
            <a:r>
              <a:rPr lang="ru-RU" dirty="0"/>
              <a:t> </a:t>
            </a:r>
            <a:r>
              <a:rPr lang="ru-RU" dirty="0" err="1"/>
              <a:t>алыс</a:t>
            </a:r>
            <a:r>
              <a:rPr lang="ru-RU" dirty="0"/>
              <a:t> </a:t>
            </a:r>
            <a:r>
              <a:rPr lang="ru-RU" dirty="0" err="1"/>
              <a:t>жануарлар</a:t>
            </a:r>
            <a:r>
              <a:rPr lang="ru-RU" dirty="0"/>
              <a:t> мен </a:t>
            </a:r>
            <a:r>
              <a:rPr lang="ru-RU" dirty="0" err="1"/>
              <a:t>адамдардың</a:t>
            </a:r>
            <a:r>
              <a:rPr lang="ru-RU" dirty="0"/>
              <a:t> </a:t>
            </a:r>
            <a:r>
              <a:rPr lang="ru-RU" dirty="0" err="1"/>
              <a:t>ата-тегінің</a:t>
            </a:r>
            <a:r>
              <a:rPr lang="ru-RU" dirty="0"/>
              <a:t> </a:t>
            </a:r>
            <a:r>
              <a:rPr lang="ru-RU" dirty="0" err="1"/>
              <a:t>психикалық</a:t>
            </a:r>
            <a:r>
              <a:rPr lang="ru-RU" dirty="0"/>
              <a:t> </a:t>
            </a:r>
            <a:r>
              <a:rPr lang="ru-RU" dirty="0" err="1"/>
              <a:t>дамуы</a:t>
            </a:r>
            <a:r>
              <a:rPr lang="ru-RU" dirty="0"/>
              <a:t> </a:t>
            </a:r>
            <a:r>
              <a:rPr lang="ru-RU" dirty="0" err="1"/>
              <a:t>кезеңдерінің</a:t>
            </a:r>
            <a:r>
              <a:rPr lang="ru-RU" dirty="0"/>
              <a:t> </a:t>
            </a:r>
            <a:r>
              <a:rPr lang="ru-RU" dirty="0" err="1"/>
              <a:t>қысқа</a:t>
            </a:r>
            <a:r>
              <a:rPr lang="ru-RU" dirty="0"/>
              <a:t> </a:t>
            </a:r>
            <a:r>
              <a:rPr lang="ru-RU" dirty="0" err="1"/>
              <a:t>мерзімді</a:t>
            </a:r>
            <a:r>
              <a:rPr lang="ru-RU" dirty="0"/>
              <a:t> ж</a:t>
            </a:r>
            <a:r>
              <a:rPr lang="en-US" dirty="0"/>
              <a:t>ə</a:t>
            </a:r>
            <a:r>
              <a:rPr lang="ru-RU" dirty="0"/>
              <a:t>не </a:t>
            </a:r>
            <a:r>
              <a:rPr lang="ru-RU" dirty="0" err="1"/>
              <a:t>жылдам</a:t>
            </a:r>
            <a:r>
              <a:rPr lang="ru-RU" dirty="0"/>
              <a:t> </a:t>
            </a:r>
            <a:r>
              <a:rPr lang="ru-RU" dirty="0" err="1"/>
              <a:t>жаңғыртылуы</a:t>
            </a:r>
            <a:r>
              <a:rPr lang="ru-RU" dirty="0"/>
              <a:t> </a:t>
            </a:r>
            <a:r>
              <a:rPr lang="ru-RU" dirty="0" err="1"/>
              <a:t>ретінде</a:t>
            </a:r>
            <a:r>
              <a:rPr lang="ru-RU" dirty="0"/>
              <a:t> </a:t>
            </a:r>
            <a:r>
              <a:rPr lang="ru-RU" dirty="0" err="1"/>
              <a:t>қарастыруға</a:t>
            </a:r>
            <a:r>
              <a:rPr lang="ru-RU" dirty="0"/>
              <a:t> </a:t>
            </a:r>
            <a:r>
              <a:rPr lang="ru-RU" dirty="0" err="1"/>
              <a:t>тырысты</a:t>
            </a:r>
            <a:r>
              <a:rPr lang="ru-RU" dirty="0"/>
              <a:t>. </a:t>
            </a:r>
            <a:r>
              <a:rPr lang="ru-RU" dirty="0">
                <a:solidFill>
                  <a:srgbClr val="FF0000"/>
                </a:solidFill>
              </a:rPr>
              <a:t>К. </a:t>
            </a:r>
            <a:r>
              <a:rPr lang="ru-RU" dirty="0" err="1">
                <a:solidFill>
                  <a:srgbClr val="FF0000"/>
                </a:solidFill>
              </a:rPr>
              <a:t>Бюлердің</a:t>
            </a:r>
            <a:r>
              <a:rPr lang="ru-RU" dirty="0">
                <a:solidFill>
                  <a:srgbClr val="FF0000"/>
                </a:solidFill>
              </a:rPr>
              <a:t> </a:t>
            </a:r>
            <a:r>
              <a:rPr lang="ru-RU" dirty="0" err="1">
                <a:solidFill>
                  <a:srgbClr val="FF0000"/>
                </a:solidFill>
              </a:rPr>
              <a:t>дамудың</a:t>
            </a:r>
            <a:r>
              <a:rPr lang="ru-RU" dirty="0">
                <a:solidFill>
                  <a:srgbClr val="FF0000"/>
                </a:solidFill>
              </a:rPr>
              <a:t> </a:t>
            </a:r>
            <a:r>
              <a:rPr lang="ru-RU" dirty="0" err="1">
                <a:solidFill>
                  <a:srgbClr val="FF0000"/>
                </a:solidFill>
              </a:rPr>
              <a:t>үш</a:t>
            </a:r>
            <a:r>
              <a:rPr lang="ru-RU" dirty="0">
                <a:solidFill>
                  <a:srgbClr val="FF0000"/>
                </a:solidFill>
              </a:rPr>
              <a:t> </a:t>
            </a:r>
            <a:r>
              <a:rPr lang="ru-RU" dirty="0" err="1">
                <a:solidFill>
                  <a:srgbClr val="FF0000"/>
                </a:solidFill>
              </a:rPr>
              <a:t>сатылы</a:t>
            </a:r>
            <a:r>
              <a:rPr lang="ru-RU" dirty="0">
                <a:solidFill>
                  <a:srgbClr val="FF0000"/>
                </a:solidFill>
              </a:rPr>
              <a:t> </a:t>
            </a:r>
            <a:r>
              <a:rPr lang="ru-RU" dirty="0" err="1">
                <a:solidFill>
                  <a:srgbClr val="FF0000"/>
                </a:solidFill>
              </a:rPr>
              <a:t>теориясына</a:t>
            </a:r>
            <a:r>
              <a:rPr lang="ru-RU" dirty="0">
                <a:solidFill>
                  <a:srgbClr val="FF0000"/>
                </a:solidFill>
              </a:rPr>
              <a:t> с</a:t>
            </a:r>
            <a:r>
              <a:rPr lang="en-US" dirty="0">
                <a:solidFill>
                  <a:srgbClr val="FF0000"/>
                </a:solidFill>
              </a:rPr>
              <a:t>ə</a:t>
            </a:r>
            <a:r>
              <a:rPr lang="ru-RU" dirty="0" err="1">
                <a:solidFill>
                  <a:srgbClr val="FF0000"/>
                </a:solidFill>
              </a:rPr>
              <a:t>йкес</a:t>
            </a:r>
            <a:r>
              <a:rPr lang="ru-RU" dirty="0">
                <a:solidFill>
                  <a:srgbClr val="FF0000"/>
                </a:solidFill>
              </a:rPr>
              <a:t> </a:t>
            </a:r>
            <a:r>
              <a:rPr lang="ru-RU" dirty="0"/>
              <a:t>бала </a:t>
            </a:r>
            <a:r>
              <a:rPr lang="ru-RU" dirty="0" err="1"/>
              <a:t>мінез-құлқының</a:t>
            </a:r>
            <a:r>
              <a:rPr lang="ru-RU" dirty="0"/>
              <a:t> </a:t>
            </a:r>
            <a:r>
              <a:rPr lang="ru-RU" dirty="0" err="1"/>
              <a:t>дамуы</a:t>
            </a:r>
            <a:r>
              <a:rPr lang="ru-RU" dirty="0"/>
              <a:t>, </a:t>
            </a:r>
            <a:r>
              <a:rPr lang="ru-RU" dirty="0" err="1"/>
              <a:t>жануарлардың</a:t>
            </a:r>
            <a:r>
              <a:rPr lang="ru-RU" dirty="0"/>
              <a:t> </a:t>
            </a:r>
            <a:r>
              <a:rPr lang="ru-RU" dirty="0" err="1"/>
              <a:t>филогенездегі</a:t>
            </a:r>
            <a:r>
              <a:rPr lang="ru-RU" dirty="0"/>
              <a:t> </a:t>
            </a:r>
            <a:r>
              <a:rPr lang="ru-RU" dirty="0" err="1"/>
              <a:t>мінез-қылықтарының</a:t>
            </a:r>
            <a:r>
              <a:rPr lang="ru-RU" dirty="0"/>
              <a:t> </a:t>
            </a:r>
            <a:r>
              <a:rPr lang="ru-RU" dirty="0" err="1"/>
              <a:t>дамуы</a:t>
            </a:r>
            <a:r>
              <a:rPr lang="ru-RU" dirty="0"/>
              <a:t> </a:t>
            </a:r>
            <a:r>
              <a:rPr lang="ru-RU" dirty="0" err="1"/>
              <a:t>іспеттес</a:t>
            </a:r>
            <a:r>
              <a:rPr lang="ru-RU" dirty="0"/>
              <a:t> – инстинкт, </a:t>
            </a:r>
            <a:r>
              <a:rPr lang="ru-RU" dirty="0" err="1"/>
              <a:t>жаттықтыру</a:t>
            </a:r>
            <a:r>
              <a:rPr lang="ru-RU" dirty="0"/>
              <a:t>, интеллект </a:t>
            </a:r>
            <a:r>
              <a:rPr lang="ru-RU" dirty="0" err="1"/>
              <a:t>сияқты</a:t>
            </a:r>
            <a:r>
              <a:rPr lang="ru-RU" dirty="0"/>
              <a:t> </a:t>
            </a:r>
            <a:r>
              <a:rPr lang="ru-RU" dirty="0" err="1"/>
              <a:t>сол</a:t>
            </a:r>
            <a:r>
              <a:rPr lang="ru-RU" dirty="0"/>
              <a:t> </a:t>
            </a:r>
            <a:r>
              <a:rPr lang="ru-RU" dirty="0" err="1"/>
              <a:t>үш</a:t>
            </a:r>
            <a:r>
              <a:rPr lang="ru-RU" dirty="0"/>
              <a:t> </a:t>
            </a:r>
            <a:r>
              <a:rPr lang="ru-RU" dirty="0" err="1"/>
              <a:t>кезеңнен</a:t>
            </a:r>
            <a:r>
              <a:rPr lang="ru-RU" dirty="0"/>
              <a:t> </a:t>
            </a:r>
            <a:r>
              <a:rPr lang="ru-RU" dirty="0" err="1"/>
              <a:t>өтеді</a:t>
            </a:r>
            <a:r>
              <a:rPr lang="ru-RU" dirty="0"/>
              <a:t>.</a:t>
            </a:r>
          </a:p>
        </p:txBody>
      </p:sp>
    </p:spTree>
    <p:extLst>
      <p:ext uri="{BB962C8B-B14F-4D97-AF65-F5344CB8AC3E}">
        <p14:creationId xmlns:p14="http://schemas.microsoft.com/office/powerpoint/2010/main" val="2628224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solidFill>
                  <a:srgbClr val="FF0000"/>
                </a:solidFill>
              </a:rPr>
              <a:t>Жас</a:t>
            </a:r>
            <a:r>
              <a:rPr lang="ru-RU" dirty="0">
                <a:solidFill>
                  <a:srgbClr val="FF0000"/>
                </a:solidFill>
              </a:rPr>
              <a:t> </a:t>
            </a:r>
            <a:r>
              <a:rPr lang="ru-RU" dirty="0" err="1">
                <a:solidFill>
                  <a:srgbClr val="FF0000"/>
                </a:solidFill>
              </a:rPr>
              <a:t>ерекшелік</a:t>
            </a:r>
            <a:r>
              <a:rPr lang="ru-RU" dirty="0">
                <a:solidFill>
                  <a:srgbClr val="FF0000"/>
                </a:solidFill>
              </a:rPr>
              <a:t> </a:t>
            </a:r>
            <a:r>
              <a:rPr lang="ru-RU" dirty="0" err="1">
                <a:solidFill>
                  <a:srgbClr val="FF0000"/>
                </a:solidFill>
              </a:rPr>
              <a:t>психологиясының</a:t>
            </a:r>
            <a:r>
              <a:rPr lang="ru-RU" dirty="0">
                <a:solidFill>
                  <a:srgbClr val="FF0000"/>
                </a:solidFill>
              </a:rPr>
              <a:t> </a:t>
            </a:r>
            <a:r>
              <a:rPr lang="ru-RU" dirty="0" err="1">
                <a:solidFill>
                  <a:srgbClr val="FF0000"/>
                </a:solidFill>
              </a:rPr>
              <a:t>көптеген</a:t>
            </a:r>
            <a:r>
              <a:rPr lang="ru-RU" dirty="0">
                <a:solidFill>
                  <a:srgbClr val="FF0000"/>
                </a:solidFill>
              </a:rPr>
              <a:t> </a:t>
            </a:r>
            <a:r>
              <a:rPr lang="ru-RU" dirty="0" err="1">
                <a:solidFill>
                  <a:srgbClr val="FF0000"/>
                </a:solidFill>
              </a:rPr>
              <a:t>басқа</a:t>
            </a:r>
            <a:r>
              <a:rPr lang="ru-RU" dirty="0">
                <a:solidFill>
                  <a:srgbClr val="FF0000"/>
                </a:solidFill>
              </a:rPr>
              <a:t> да </a:t>
            </a:r>
            <a:r>
              <a:rPr lang="ru-RU" dirty="0" err="1">
                <a:solidFill>
                  <a:srgbClr val="FF0000"/>
                </a:solidFill>
              </a:rPr>
              <a:t>теориялар</a:t>
            </a:r>
            <a:r>
              <a:rPr lang="ru-RU" dirty="0">
                <a:solidFill>
                  <a:srgbClr val="FF0000"/>
                </a:solidFill>
              </a:rPr>
              <a:t> </a:t>
            </a:r>
            <a:r>
              <a:rPr lang="ru-RU" dirty="0" err="1">
                <a:solidFill>
                  <a:srgbClr val="FF0000"/>
                </a:solidFill>
              </a:rPr>
              <a:t>сияқты</a:t>
            </a:r>
            <a:r>
              <a:rPr lang="ru-RU" dirty="0">
                <a:solidFill>
                  <a:srgbClr val="FF0000"/>
                </a:solidFill>
              </a:rPr>
              <a:t> </a:t>
            </a:r>
          </a:p>
        </p:txBody>
      </p:sp>
      <p:sp>
        <p:nvSpPr>
          <p:cNvPr id="3" name="Объект 2"/>
          <p:cNvSpPr>
            <a:spLocks noGrp="1"/>
          </p:cNvSpPr>
          <p:nvPr>
            <p:ph idx="1"/>
          </p:nvPr>
        </p:nvSpPr>
        <p:spPr/>
        <p:txBody>
          <a:bodyPr>
            <a:normAutofit/>
          </a:bodyPr>
          <a:lstStyle/>
          <a:p>
            <a:pPr algn="just"/>
            <a:r>
              <a:rPr lang="ru-RU" dirty="0" smtClean="0"/>
              <a:t>рекапитуляция </a:t>
            </a:r>
            <a:r>
              <a:rPr lang="ru-RU" dirty="0" err="1"/>
              <a:t>тұжырымдамасы</a:t>
            </a:r>
            <a:r>
              <a:rPr lang="ru-RU" dirty="0"/>
              <a:t> да </a:t>
            </a:r>
            <a:r>
              <a:rPr lang="ru-RU" dirty="0" err="1"/>
              <a:t>нақты</a:t>
            </a:r>
            <a:r>
              <a:rPr lang="ru-RU" dirty="0"/>
              <a:t> </a:t>
            </a:r>
            <a:r>
              <a:rPr lang="ru-RU" dirty="0" err="1"/>
              <a:t>психологиялық</a:t>
            </a:r>
            <a:r>
              <a:rPr lang="ru-RU" dirty="0"/>
              <a:t> -</a:t>
            </a:r>
            <a:r>
              <a:rPr lang="ru-RU" dirty="0" err="1"/>
              <a:t>педагогикалық</a:t>
            </a:r>
            <a:r>
              <a:rPr lang="ru-RU" dirty="0"/>
              <a:t> </a:t>
            </a:r>
            <a:r>
              <a:rPr lang="ru-RU" dirty="0" err="1"/>
              <a:t>жүйенің</a:t>
            </a:r>
            <a:r>
              <a:rPr lang="ru-RU" dirty="0"/>
              <a:t> </a:t>
            </a:r>
            <a:r>
              <a:rPr lang="ru-RU" dirty="0" err="1"/>
              <a:t>қалыптасуына</a:t>
            </a:r>
            <a:r>
              <a:rPr lang="ru-RU" dirty="0"/>
              <a:t>, </a:t>
            </a:r>
            <a:r>
              <a:rPr lang="ru-RU" dirty="0" err="1"/>
              <a:t>атап</a:t>
            </a:r>
            <a:r>
              <a:rPr lang="ru-RU" dirty="0"/>
              <a:t> </a:t>
            </a:r>
            <a:r>
              <a:rPr lang="ru-RU" dirty="0" err="1"/>
              <a:t>айтқанда</a:t>
            </a:r>
            <a:r>
              <a:rPr lang="ru-RU" dirty="0"/>
              <a:t> </a:t>
            </a:r>
            <a:r>
              <a:rPr lang="ru-RU" dirty="0" err="1"/>
              <a:t>баланың</a:t>
            </a:r>
            <a:r>
              <a:rPr lang="ru-RU" dirty="0"/>
              <a:t> </a:t>
            </a:r>
            <a:r>
              <a:rPr lang="ru-RU" dirty="0" err="1"/>
              <a:t>еркін</a:t>
            </a:r>
            <a:r>
              <a:rPr lang="ru-RU" dirty="0"/>
              <a:t> т</a:t>
            </a:r>
            <a:r>
              <a:rPr lang="en-US" dirty="0"/>
              <a:t>ə</a:t>
            </a:r>
            <a:r>
              <a:rPr lang="ru-RU" dirty="0" err="1"/>
              <a:t>рбиесі</a:t>
            </a:r>
            <a:r>
              <a:rPr lang="ru-RU" dirty="0"/>
              <a:t> </a:t>
            </a:r>
            <a:r>
              <a:rPr lang="ru-RU" dirty="0" err="1"/>
              <a:t>жайлы</a:t>
            </a:r>
            <a:r>
              <a:rPr lang="ru-RU" dirty="0"/>
              <a:t> </a:t>
            </a:r>
            <a:r>
              <a:rPr lang="ru-RU" dirty="0" err="1"/>
              <a:t>жүйенің</a:t>
            </a:r>
            <a:r>
              <a:rPr lang="ru-RU" dirty="0"/>
              <a:t> </a:t>
            </a:r>
            <a:r>
              <a:rPr lang="ru-RU" dirty="0" err="1"/>
              <a:t>қалыптасуына</a:t>
            </a:r>
            <a:r>
              <a:rPr lang="ru-RU" dirty="0"/>
              <a:t> </a:t>
            </a:r>
            <a:r>
              <a:rPr lang="ru-RU" dirty="0" err="1"/>
              <a:t>түрткі</a:t>
            </a:r>
            <a:r>
              <a:rPr lang="ru-RU" dirty="0"/>
              <a:t> </a:t>
            </a:r>
            <a:r>
              <a:rPr lang="ru-RU" dirty="0" err="1"/>
              <a:t>болды</a:t>
            </a:r>
            <a:r>
              <a:rPr lang="ru-RU" dirty="0"/>
              <a:t>. </a:t>
            </a:r>
            <a:r>
              <a:rPr lang="ru-RU" dirty="0" err="1"/>
              <a:t>Атауынан</a:t>
            </a:r>
            <a:r>
              <a:rPr lang="ru-RU" dirty="0"/>
              <a:t> </a:t>
            </a:r>
            <a:r>
              <a:rPr lang="ru-RU" dirty="0" err="1"/>
              <a:t>байқалып</a:t>
            </a:r>
            <a:r>
              <a:rPr lang="ru-RU" dirty="0"/>
              <a:t> </a:t>
            </a:r>
            <a:r>
              <a:rPr lang="ru-RU" dirty="0" err="1"/>
              <a:t>тұрғандай</a:t>
            </a:r>
            <a:r>
              <a:rPr lang="ru-RU" dirty="0"/>
              <a:t> – «</a:t>
            </a:r>
            <a:r>
              <a:rPr lang="ru-RU" dirty="0" err="1"/>
              <a:t>еркін</a:t>
            </a:r>
            <a:r>
              <a:rPr lang="ru-RU" dirty="0"/>
              <a:t> т</a:t>
            </a:r>
            <a:r>
              <a:rPr lang="en-US" dirty="0"/>
              <a:t>ə</a:t>
            </a:r>
            <a:r>
              <a:rPr lang="ru-RU" dirty="0" err="1"/>
              <a:t>рбие</a:t>
            </a:r>
            <a:r>
              <a:rPr lang="ru-RU" dirty="0"/>
              <a:t>» </a:t>
            </a:r>
            <a:r>
              <a:rPr lang="ru-RU" dirty="0" err="1"/>
              <a:t>баланың</a:t>
            </a:r>
            <a:r>
              <a:rPr lang="ru-RU" dirty="0"/>
              <a:t> </a:t>
            </a:r>
            <a:r>
              <a:rPr lang="ru-RU" dirty="0" err="1"/>
              <a:t>еркін</a:t>
            </a:r>
            <a:r>
              <a:rPr lang="ru-RU" dirty="0"/>
              <a:t> </a:t>
            </a:r>
            <a:r>
              <a:rPr lang="en-US" dirty="0"/>
              <a:t>ə</a:t>
            </a:r>
            <a:r>
              <a:rPr lang="ru-RU" dirty="0" err="1"/>
              <a:t>рі</a:t>
            </a:r>
            <a:r>
              <a:rPr lang="ru-RU" dirty="0"/>
              <a:t> </a:t>
            </a:r>
            <a:r>
              <a:rPr lang="ru-RU" dirty="0" err="1"/>
              <a:t>кедергілерсіз</a:t>
            </a:r>
            <a:r>
              <a:rPr lang="ru-RU" dirty="0"/>
              <a:t> </a:t>
            </a:r>
            <a:r>
              <a:rPr lang="ru-RU" dirty="0" err="1"/>
              <a:t>өзінің</a:t>
            </a:r>
            <a:r>
              <a:rPr lang="ru-RU" dirty="0"/>
              <a:t> </a:t>
            </a:r>
            <a:r>
              <a:rPr lang="ru-RU" dirty="0" err="1"/>
              <a:t>ішкі</a:t>
            </a:r>
            <a:r>
              <a:rPr lang="ru-RU" dirty="0"/>
              <a:t> </a:t>
            </a:r>
            <a:r>
              <a:rPr lang="ru-RU" dirty="0" err="1"/>
              <a:t>қажеттіліктерімен</a:t>
            </a:r>
            <a:r>
              <a:rPr lang="ru-RU" dirty="0"/>
              <a:t> </a:t>
            </a:r>
            <a:r>
              <a:rPr lang="ru-RU" dirty="0" err="1"/>
              <a:t>интенцияларынжүзеге</a:t>
            </a:r>
            <a:r>
              <a:rPr lang="ru-RU" dirty="0"/>
              <a:t> </a:t>
            </a:r>
            <a:r>
              <a:rPr lang="ru-RU" dirty="0" err="1"/>
              <a:t>асыруына</a:t>
            </a:r>
            <a:r>
              <a:rPr lang="ru-RU" dirty="0"/>
              <a:t> </a:t>
            </a:r>
            <a:r>
              <a:rPr lang="ru-RU" dirty="0" err="1"/>
              <a:t>мүмкіндік</a:t>
            </a:r>
            <a:r>
              <a:rPr lang="ru-RU" dirty="0"/>
              <a:t> </a:t>
            </a:r>
            <a:r>
              <a:rPr lang="ru-RU" dirty="0" err="1"/>
              <a:t>беріп</a:t>
            </a:r>
            <a:r>
              <a:rPr lang="ru-RU" dirty="0"/>
              <a:t>, т</a:t>
            </a:r>
            <a:r>
              <a:rPr lang="en-US" dirty="0"/>
              <a:t>ə</a:t>
            </a:r>
            <a:r>
              <a:rPr lang="ru-RU" dirty="0" err="1"/>
              <a:t>рбиешінің</a:t>
            </a:r>
            <a:r>
              <a:rPr lang="ru-RU" dirty="0"/>
              <a:t> </a:t>
            </a:r>
            <a:r>
              <a:rPr lang="ru-RU" dirty="0" err="1"/>
              <a:t>сырттай</a:t>
            </a:r>
            <a:r>
              <a:rPr lang="ru-RU" dirty="0"/>
              <a:t> </a:t>
            </a:r>
            <a:r>
              <a:rPr lang="ru-RU" dirty="0" err="1"/>
              <a:t>бақылаушы</a:t>
            </a:r>
            <a:r>
              <a:rPr lang="ru-RU" dirty="0"/>
              <a:t> </a:t>
            </a:r>
            <a:r>
              <a:rPr lang="ru-RU" dirty="0" err="1"/>
              <a:t>ретінде</a:t>
            </a:r>
            <a:r>
              <a:rPr lang="ru-RU" dirty="0"/>
              <a:t> </a:t>
            </a:r>
            <a:r>
              <a:rPr lang="ru-RU" dirty="0" err="1"/>
              <a:t>қадағалап</a:t>
            </a:r>
            <a:r>
              <a:rPr lang="ru-RU" dirty="0"/>
              <a:t>, </a:t>
            </a:r>
            <a:r>
              <a:rPr lang="ru-RU" dirty="0" err="1"/>
              <a:t>оның</a:t>
            </a:r>
            <a:r>
              <a:rPr lang="ru-RU" dirty="0"/>
              <a:t> т</a:t>
            </a:r>
            <a:r>
              <a:rPr lang="en-US" dirty="0"/>
              <a:t>ə</a:t>
            </a:r>
            <a:r>
              <a:rPr lang="ru-RU" dirty="0" err="1"/>
              <a:t>рбиесіне</a:t>
            </a:r>
            <a:r>
              <a:rPr lang="ru-RU" dirty="0"/>
              <a:t> </a:t>
            </a:r>
            <a:r>
              <a:rPr lang="ru-RU" dirty="0" err="1"/>
              <a:t>араласпауды</a:t>
            </a:r>
            <a:r>
              <a:rPr lang="ru-RU" dirty="0"/>
              <a:t> </a:t>
            </a:r>
            <a:r>
              <a:rPr lang="ru-RU" dirty="0" err="1"/>
              <a:t>болжайды</a:t>
            </a:r>
            <a:r>
              <a:rPr lang="ru-RU" dirty="0"/>
              <a:t>. </a:t>
            </a:r>
            <a:r>
              <a:rPr lang="ru-RU" dirty="0" err="1"/>
              <a:t>Яғни</a:t>
            </a:r>
            <a:r>
              <a:rPr lang="ru-RU" dirty="0"/>
              <a:t> </a:t>
            </a:r>
            <a:r>
              <a:rPr lang="ru-RU" dirty="0" err="1"/>
              <a:t>баланың</a:t>
            </a:r>
            <a:r>
              <a:rPr lang="ru-RU" dirty="0"/>
              <a:t> </a:t>
            </a:r>
            <a:r>
              <a:rPr lang="ru-RU" dirty="0" err="1"/>
              <a:t>дамуында</a:t>
            </a:r>
            <a:r>
              <a:rPr lang="ru-RU" dirty="0"/>
              <a:t> </a:t>
            </a:r>
            <a:r>
              <a:rPr lang="ru-RU" dirty="0" err="1"/>
              <a:t>адамзат</a:t>
            </a:r>
            <a:r>
              <a:rPr lang="ru-RU" dirty="0"/>
              <a:t> </a:t>
            </a:r>
            <a:r>
              <a:rPr lang="ru-RU" dirty="0" err="1"/>
              <a:t>дамуының</a:t>
            </a:r>
            <a:r>
              <a:rPr lang="ru-RU" dirty="0"/>
              <a:t> </a:t>
            </a:r>
            <a:r>
              <a:rPr lang="ru-RU" dirty="0" err="1"/>
              <a:t>барлық</a:t>
            </a:r>
            <a:r>
              <a:rPr lang="ru-RU" dirty="0"/>
              <a:t> </a:t>
            </a:r>
            <a:r>
              <a:rPr lang="ru-RU" dirty="0" err="1"/>
              <a:t>негізгі</a:t>
            </a:r>
            <a:r>
              <a:rPr lang="ru-RU" dirty="0"/>
              <a:t> </a:t>
            </a:r>
            <a:r>
              <a:rPr lang="ru-RU" dirty="0" err="1"/>
              <a:t>кезеңдерін</a:t>
            </a:r>
            <a:r>
              <a:rPr lang="ru-RU" dirty="0"/>
              <a:t> </a:t>
            </a:r>
            <a:r>
              <a:rPr lang="ru-RU" dirty="0" err="1"/>
              <a:t>қайталау</a:t>
            </a:r>
            <a:r>
              <a:rPr lang="ru-RU" dirty="0"/>
              <a:t> </a:t>
            </a:r>
            <a:r>
              <a:rPr lang="ru-RU" dirty="0" err="1"/>
              <a:t>мүмкіндігі</a:t>
            </a:r>
            <a:r>
              <a:rPr lang="ru-RU" dirty="0"/>
              <a:t> </a:t>
            </a:r>
            <a:r>
              <a:rPr lang="ru-RU" dirty="0" err="1"/>
              <a:t>болуы</a:t>
            </a:r>
            <a:r>
              <a:rPr lang="ru-RU" dirty="0"/>
              <a:t> </a:t>
            </a:r>
            <a:r>
              <a:rPr lang="ru-RU" dirty="0" err="1"/>
              <a:t>керек</a:t>
            </a:r>
            <a:r>
              <a:rPr lang="ru-RU" dirty="0"/>
              <a:t>.</a:t>
            </a:r>
          </a:p>
        </p:txBody>
      </p:sp>
    </p:spTree>
    <p:extLst>
      <p:ext uri="{BB962C8B-B14F-4D97-AF65-F5344CB8AC3E}">
        <p14:creationId xmlns:p14="http://schemas.microsoft.com/office/powerpoint/2010/main" val="21321339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123</TotalTime>
  <Words>1293</Words>
  <Application>Microsoft Office PowerPoint</Application>
  <PresentationFormat>Широкоэкранный</PresentationFormat>
  <Paragraphs>37</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Garamond</vt:lpstr>
      <vt:lpstr>Times New Roman</vt:lpstr>
      <vt:lpstr>Натуральные материалы</vt:lpstr>
      <vt:lpstr>Дәріс-2</vt:lpstr>
      <vt:lpstr>Бала қылығының ерекшеліктерін зерттеудің тәжірибесінде психика дамуында жалпы теория құру қажеттілігі пайда болды</vt:lpstr>
      <vt:lpstr>Г. С. Холлдың рекапитуляция теориясы бойынша </vt:lpstr>
      <vt:lpstr>Р е к а п и т у л я ц и я (латын тілінен аударғанда rekapitulato) теориясы </vt:lpstr>
      <vt:lpstr>Презентация PowerPoint</vt:lpstr>
      <vt:lpstr>Мысал ретінде, </vt:lpstr>
      <vt:lpstr>Бастауыш сынып кезеңін В. Штерн </vt:lpstr>
      <vt:lpstr>Психологияда биогенетикалық заң </vt:lpstr>
      <vt:lpstr>Жас ерекшелік психологиясының көптеген басқа да теориялар сияқты </vt:lpstr>
      <vt:lpstr>С. Л. Рубинштейн </vt:lpstr>
      <vt:lpstr>Үйрену ретінде даму теориялары орта факторларының басымдылығынан бастау алады. Даму ұғымында эмпиризм теориясы. Дж. Локктың еңбектерінде бастау алды.</vt:lpstr>
      <vt:lpstr>Бихевиористер</vt:lpstr>
      <vt:lpstr>З. Фрейдтің тұжырымдамасы </vt:lpstr>
      <vt:lpstr>Эрос</vt:lpstr>
      <vt:lpstr>Л.С.Выготскийдің теориясына сүйенсек, </vt:lpstr>
      <vt:lpstr>Презентация PowerPoint</vt:lpstr>
      <vt:lpstr>Жас ерекшелік психологиясының пайда болуындағы биогенетикалық және социогенетикалық бағыттар.</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Дәріс-3</dc:title>
  <dc:creator>Учетная запись Майкрософт</dc:creator>
  <cp:lastModifiedBy>Учетная запись Майкрософт</cp:lastModifiedBy>
  <cp:revision>10</cp:revision>
  <dcterms:created xsi:type="dcterms:W3CDTF">2022-01-30T15:03:37Z</dcterms:created>
  <dcterms:modified xsi:type="dcterms:W3CDTF">2022-01-31T03:59:19Z</dcterms:modified>
</cp:coreProperties>
</file>